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matic SC" pitchFamily="2" charset="-79"/>
      <p:regular r:id="rId19"/>
      <p:bold r:id="rId20"/>
    </p:embeddedFont>
    <p:embeddedFont>
      <p:font typeface="Proxima Nova Rg" panose="02000506030000020004"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Source Code Pro" panose="020B0509030403020204" pitchFamily="49"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0417"/>
    <p:restoredTop sz="86425"/>
  </p:normalViewPr>
  <p:slideViewPr>
    <p:cSldViewPr snapToGrid="0">
      <p:cViewPr varScale="1">
        <p:scale>
          <a:sx n="155" d="100"/>
          <a:sy n="155" d="100"/>
        </p:scale>
        <p:origin x="200" y="1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7b32e9a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7b32e9a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3e1ad641_0_4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63e1ad641_0_4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0310f6014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0310f601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74f5b03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374f5b03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a84221e8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a84221e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7b32e9a4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7b32e9a4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0310f6014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0310f601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4dcf54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4dcf548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74159aab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74159aab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74159aab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74159aab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f4a63cb5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f4a63cb5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7b32e9a4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7b32e9a4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7b32e9a4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7b32e9a4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f4a63cb5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f4a63cb5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63e1ad641_0_1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63e1ad641_0_1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0310f601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0310f601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spTree>
      <p:nvGrpSpPr>
        <p:cNvPr id="1"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Clr>
                <a:schemeClr val="dk1"/>
              </a:buClr>
              <a:buSzPts val="3000"/>
              <a:buNone/>
              <a:defRPr sz="3000">
                <a:solidFill>
                  <a:schemeClr val="dk1"/>
                </a:solidFill>
              </a:defRPr>
            </a:lvl1pPr>
            <a:lvl2pPr lvl="1" algn="l" rtl="0">
              <a:lnSpc>
                <a:spcPct val="100000"/>
              </a:lnSpc>
              <a:spcBef>
                <a:spcPts val="0"/>
              </a:spcBef>
              <a:spcAft>
                <a:spcPts val="0"/>
              </a:spcAft>
              <a:buClr>
                <a:schemeClr val="dk1"/>
              </a:buClr>
              <a:buSzPts val="3000"/>
              <a:buNone/>
              <a:defRPr sz="3000">
                <a:solidFill>
                  <a:schemeClr val="dk1"/>
                </a:solidFill>
              </a:defRPr>
            </a:lvl2pPr>
            <a:lvl3pPr lvl="2" algn="l" rtl="0">
              <a:lnSpc>
                <a:spcPct val="100000"/>
              </a:lnSpc>
              <a:spcBef>
                <a:spcPts val="0"/>
              </a:spcBef>
              <a:spcAft>
                <a:spcPts val="0"/>
              </a:spcAft>
              <a:buClr>
                <a:schemeClr val="dk1"/>
              </a:buClr>
              <a:buSzPts val="3000"/>
              <a:buNone/>
              <a:defRPr sz="3000">
                <a:solidFill>
                  <a:schemeClr val="dk1"/>
                </a:solidFill>
              </a:defRPr>
            </a:lvl3pPr>
            <a:lvl4pPr lvl="3" algn="l" rtl="0">
              <a:lnSpc>
                <a:spcPct val="100000"/>
              </a:lnSpc>
              <a:spcBef>
                <a:spcPts val="0"/>
              </a:spcBef>
              <a:spcAft>
                <a:spcPts val="0"/>
              </a:spcAft>
              <a:buClr>
                <a:schemeClr val="dk1"/>
              </a:buClr>
              <a:buSzPts val="3000"/>
              <a:buNone/>
              <a:defRPr sz="3000">
                <a:solidFill>
                  <a:schemeClr val="dk1"/>
                </a:solidFill>
              </a:defRPr>
            </a:lvl4pPr>
            <a:lvl5pPr lvl="4" algn="l" rtl="0">
              <a:lnSpc>
                <a:spcPct val="100000"/>
              </a:lnSpc>
              <a:spcBef>
                <a:spcPts val="0"/>
              </a:spcBef>
              <a:spcAft>
                <a:spcPts val="0"/>
              </a:spcAft>
              <a:buClr>
                <a:schemeClr val="dk1"/>
              </a:buClr>
              <a:buSzPts val="3000"/>
              <a:buNone/>
              <a:defRPr sz="3000">
                <a:solidFill>
                  <a:schemeClr val="dk1"/>
                </a:solidFill>
              </a:defRPr>
            </a:lvl5pPr>
            <a:lvl6pPr lvl="5" algn="l" rtl="0">
              <a:lnSpc>
                <a:spcPct val="100000"/>
              </a:lnSpc>
              <a:spcBef>
                <a:spcPts val="0"/>
              </a:spcBef>
              <a:spcAft>
                <a:spcPts val="0"/>
              </a:spcAft>
              <a:buClr>
                <a:schemeClr val="dk1"/>
              </a:buClr>
              <a:buSzPts val="3000"/>
              <a:buNone/>
              <a:defRPr sz="3000">
                <a:solidFill>
                  <a:schemeClr val="dk1"/>
                </a:solidFill>
              </a:defRPr>
            </a:lvl6pPr>
            <a:lvl7pPr lvl="6" algn="l" rtl="0">
              <a:lnSpc>
                <a:spcPct val="100000"/>
              </a:lnSpc>
              <a:spcBef>
                <a:spcPts val="0"/>
              </a:spcBef>
              <a:spcAft>
                <a:spcPts val="0"/>
              </a:spcAft>
              <a:buClr>
                <a:schemeClr val="dk1"/>
              </a:buClr>
              <a:buSzPts val="3000"/>
              <a:buNone/>
              <a:defRPr sz="3000">
                <a:solidFill>
                  <a:schemeClr val="dk1"/>
                </a:solidFill>
              </a:defRPr>
            </a:lvl7pPr>
            <a:lvl8pPr lvl="7" algn="l" rtl="0">
              <a:lnSpc>
                <a:spcPct val="100000"/>
              </a:lnSpc>
              <a:spcBef>
                <a:spcPts val="0"/>
              </a:spcBef>
              <a:spcAft>
                <a:spcPts val="0"/>
              </a:spcAft>
              <a:buClr>
                <a:schemeClr val="dk1"/>
              </a:buClr>
              <a:buSzPts val="3000"/>
              <a:buNone/>
              <a:defRPr sz="3000">
                <a:solidFill>
                  <a:schemeClr val="dk1"/>
                </a:solidFill>
              </a:defRPr>
            </a:lvl8pPr>
            <a:lvl9pPr lvl="8" algn="l" rtl="0">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55" name="Google Shape;55;p13"/>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9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iny.one/3rules" TargetMode="External"/><Relationship Id="rId5" Type="http://schemas.openxmlformats.org/officeDocument/2006/relationships/image" Target="../media/image19.jpg"/><Relationship Id="rId4" Type="http://schemas.openxmlformats.org/officeDocument/2006/relationships/hyperlink" Target="http://www.youtube.com/watch?v=YsYHqfk0X2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ed.ted.com/lessons" TargetMode="External"/><Relationship Id="rId7" Type="http://schemas.openxmlformats.org/officeDocument/2006/relationships/hyperlink" Target="https://tiny.one/makesapoe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hyperlink" Target="http://www.youtube.com/watch?v=JwhouCNq-F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QQXiz12wL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yposit.com/playlist/j5j3rc4mvjr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k-state.edu" TargetMode="External"/><Relationship Id="rId7" Type="http://schemas.openxmlformats.org/officeDocument/2006/relationships/hyperlink" Target="https://tinyurl.com/endofwond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www.youtube.com/watch?v=B0Ghq7UWqp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Taj Mahal"/>
          <p:cNvPicPr preferRelativeResize="0"/>
          <p:nvPr/>
        </p:nvPicPr>
        <p:blipFill rotWithShape="1">
          <a:blip r:embed="rId3">
            <a:alphaModFix/>
          </a:blip>
          <a:srcRect l="4086" r="4086"/>
          <a:stretch/>
        </p:blipFill>
        <p:spPr>
          <a:xfrm>
            <a:off x="2946700" y="3172000"/>
            <a:ext cx="2997174" cy="1994700"/>
          </a:xfrm>
          <a:prstGeom prst="rect">
            <a:avLst/>
          </a:prstGeom>
          <a:noFill/>
          <a:ln>
            <a:noFill/>
          </a:ln>
        </p:spPr>
      </p:pic>
      <p:pic>
        <p:nvPicPr>
          <p:cNvPr id="62" name="Google Shape;62;p14" descr="child in a field of purple flowers"/>
          <p:cNvPicPr preferRelativeResize="0"/>
          <p:nvPr/>
        </p:nvPicPr>
        <p:blipFill rotWithShape="1">
          <a:blip r:embed="rId4">
            <a:alphaModFix/>
          </a:blip>
          <a:srcRect t="1371" b="1361"/>
          <a:stretch/>
        </p:blipFill>
        <p:spPr>
          <a:xfrm>
            <a:off x="5941875" y="3172000"/>
            <a:ext cx="3224476" cy="1994700"/>
          </a:xfrm>
          <a:prstGeom prst="rect">
            <a:avLst/>
          </a:prstGeom>
          <a:noFill/>
          <a:ln>
            <a:noFill/>
          </a:ln>
        </p:spPr>
      </p:pic>
      <p:pic>
        <p:nvPicPr>
          <p:cNvPr id="63" name="Google Shape;63;p14" descr="nebula in space"/>
          <p:cNvPicPr preferRelativeResize="0"/>
          <p:nvPr/>
        </p:nvPicPr>
        <p:blipFill rotWithShape="1">
          <a:blip r:embed="rId5">
            <a:alphaModFix/>
          </a:blip>
          <a:srcRect t="2919" b="2909"/>
          <a:stretch/>
        </p:blipFill>
        <p:spPr>
          <a:xfrm>
            <a:off x="0" y="0"/>
            <a:ext cx="3398700" cy="2115375"/>
          </a:xfrm>
          <a:prstGeom prst="rect">
            <a:avLst/>
          </a:prstGeom>
          <a:noFill/>
          <a:ln>
            <a:noFill/>
          </a:ln>
        </p:spPr>
      </p:pic>
      <p:sp>
        <p:nvSpPr>
          <p:cNvPr id="64" name="Google Shape;64;p14"/>
          <p:cNvSpPr txBox="1">
            <a:spLocks noGrp="1"/>
          </p:cNvSpPr>
          <p:nvPr>
            <p:ph type="ctrTitle"/>
          </p:nvPr>
        </p:nvSpPr>
        <p:spPr>
          <a:xfrm>
            <a:off x="24000" y="2366550"/>
            <a:ext cx="9096000" cy="410400"/>
          </a:xfrm>
          <a:prstGeom prst="rect">
            <a:avLst/>
          </a:prstGeom>
        </p:spPr>
        <p:txBody>
          <a:bodyPr spcFirstLastPara="1" wrap="square" lIns="91425" tIns="91425" rIns="91425" bIns="91425" anchor="ctr" anchorCtr="0">
            <a:noAutofit/>
          </a:bodyPr>
          <a:lstStyle/>
          <a:p>
            <a:pPr marL="0" lvl="0" indent="0" algn="ctr" rtl="0">
              <a:lnSpc>
                <a:spcPct val="115000"/>
              </a:lnSpc>
              <a:spcBef>
                <a:spcPts val="1800"/>
              </a:spcBef>
              <a:spcAft>
                <a:spcPts val="0"/>
              </a:spcAft>
              <a:buSzPts val="990"/>
              <a:buNone/>
            </a:pPr>
            <a:r>
              <a:rPr lang="en" sz="3600" dirty="0">
                <a:solidFill>
                  <a:srgbClr val="000000"/>
                </a:solidFill>
              </a:rPr>
              <a:t>Spark curiosity and build learner autonomy with interactive video  </a:t>
            </a:r>
            <a:endParaRPr sz="3600" dirty="0">
              <a:solidFill>
                <a:srgbClr val="000000"/>
              </a:solidFill>
            </a:endParaRPr>
          </a:p>
        </p:txBody>
      </p:sp>
      <p:pic>
        <p:nvPicPr>
          <p:cNvPr id="65" name="Google Shape;65;p14">
            <a:extLst>
              <a:ext uri="{C183D7F6-B498-43B3-948B-1728B52AA6E4}">
                <adec:decorative xmlns:adec="http://schemas.microsoft.com/office/drawing/2017/decorative" val="1"/>
              </a:ext>
            </a:extLst>
          </p:cNvPr>
          <p:cNvPicPr preferRelativeResize="0"/>
          <p:nvPr/>
        </p:nvPicPr>
        <p:blipFill rotWithShape="1">
          <a:blip r:embed="rId6">
            <a:alphaModFix/>
          </a:blip>
          <a:srcRect l="2669" r="2669"/>
          <a:stretch/>
        </p:blipFill>
        <p:spPr>
          <a:xfrm>
            <a:off x="6041388" y="0"/>
            <a:ext cx="3124950" cy="2115375"/>
          </a:xfrm>
          <a:prstGeom prst="rect">
            <a:avLst/>
          </a:prstGeom>
          <a:noFill/>
          <a:ln>
            <a:noFill/>
          </a:ln>
        </p:spPr>
      </p:pic>
      <p:pic>
        <p:nvPicPr>
          <p:cNvPr id="66" name="Google Shape;66;p14" descr="Image result for Fungi"/>
          <p:cNvPicPr preferRelativeResize="0"/>
          <p:nvPr/>
        </p:nvPicPr>
        <p:blipFill>
          <a:blip r:embed="rId7">
            <a:alphaModFix/>
          </a:blip>
          <a:stretch>
            <a:fillRect/>
          </a:stretch>
        </p:blipFill>
        <p:spPr>
          <a:xfrm>
            <a:off x="0" y="3172000"/>
            <a:ext cx="2946700" cy="1968550"/>
          </a:xfrm>
          <a:prstGeom prst="rect">
            <a:avLst/>
          </a:prstGeom>
          <a:noFill/>
          <a:ln>
            <a:noFill/>
          </a:ln>
        </p:spPr>
      </p:pic>
      <p:pic>
        <p:nvPicPr>
          <p:cNvPr id="67" name="Google Shape;67;p14" descr="Image result for Protista"/>
          <p:cNvPicPr preferRelativeResize="0"/>
          <p:nvPr/>
        </p:nvPicPr>
        <p:blipFill>
          <a:blip r:embed="rId8">
            <a:alphaModFix/>
          </a:blip>
          <a:stretch>
            <a:fillRect/>
          </a:stretch>
        </p:blipFill>
        <p:spPr>
          <a:xfrm>
            <a:off x="3182438" y="0"/>
            <a:ext cx="2898625" cy="2115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a:extLst>
              <a:ext uri="{C183D7F6-B498-43B3-948B-1728B52AA6E4}">
                <adec:decorative xmlns:adec="http://schemas.microsoft.com/office/drawing/2017/decorative" val="1"/>
              </a:ext>
            </a:extLst>
          </p:cNvPr>
          <p:cNvPicPr preferRelativeResize="0"/>
          <p:nvPr/>
        </p:nvPicPr>
        <p:blipFill rotWithShape="1">
          <a:blip r:embed="rId3">
            <a:alphaModFix/>
          </a:blip>
          <a:srcRect l="3262" r="3262"/>
          <a:stretch/>
        </p:blipFill>
        <p:spPr>
          <a:xfrm>
            <a:off x="0" y="0"/>
            <a:ext cx="9143999" cy="5143500"/>
          </a:xfrm>
          <a:prstGeom prst="rect">
            <a:avLst/>
          </a:prstGeom>
          <a:noFill/>
          <a:ln>
            <a:noFill/>
          </a:ln>
        </p:spPr>
      </p:pic>
      <p:grpSp>
        <p:nvGrpSpPr>
          <p:cNvPr id="125" name="Google Shape;125;p23">
            <a:extLst>
              <a:ext uri="{C183D7F6-B498-43B3-948B-1728B52AA6E4}">
                <adec:decorative xmlns:adec="http://schemas.microsoft.com/office/drawing/2017/decorative" val="1"/>
              </a:ext>
            </a:extLst>
          </p:cNvPr>
          <p:cNvGrpSpPr/>
          <p:nvPr/>
        </p:nvGrpSpPr>
        <p:grpSpPr>
          <a:xfrm>
            <a:off x="2820225" y="891450"/>
            <a:ext cx="3175200" cy="3175200"/>
            <a:chOff x="2820225" y="891450"/>
            <a:chExt cx="3175200" cy="3175200"/>
          </a:xfrm>
        </p:grpSpPr>
        <p:sp>
          <p:nvSpPr>
            <p:cNvPr id="126" name="Google Shape;126;p23"/>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23">
            <a:extLst>
              <a:ext uri="{C183D7F6-B498-43B3-948B-1728B52AA6E4}">
                <adec:decorative xmlns:adec="http://schemas.microsoft.com/office/drawing/2017/decorative" val="1"/>
              </a:ext>
            </a:extLst>
          </p:cNvPr>
          <p:cNvGrpSpPr/>
          <p:nvPr/>
        </p:nvGrpSpPr>
        <p:grpSpPr>
          <a:xfrm>
            <a:off x="5130375" y="2422675"/>
            <a:ext cx="1332300" cy="914700"/>
            <a:chOff x="5130375" y="2422675"/>
            <a:chExt cx="1332300" cy="914700"/>
          </a:xfrm>
        </p:grpSpPr>
        <p:sp>
          <p:nvSpPr>
            <p:cNvPr id="129" name="Google Shape;129;p23"/>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Questions</a:t>
              </a:r>
              <a:endParaRPr sz="2200">
                <a:solidFill>
                  <a:srgbClr val="FFFFFF"/>
                </a:solidFill>
              </a:endParaRPr>
            </a:p>
          </p:txBody>
        </p:sp>
        <p:sp>
          <p:nvSpPr>
            <p:cNvPr id="130" name="Google Shape;130;p23"/>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Curiosity</a:t>
              </a:r>
              <a:endParaRPr sz="1600">
                <a:solidFill>
                  <a:srgbClr val="FFFFFF"/>
                </a:solidFill>
              </a:endParaRPr>
            </a:p>
          </p:txBody>
        </p:sp>
      </p:grpSp>
      <p:grpSp>
        <p:nvGrpSpPr>
          <p:cNvPr id="131" name="Google Shape;131;p23">
            <a:extLst>
              <a:ext uri="{C183D7F6-B498-43B3-948B-1728B52AA6E4}">
                <adec:decorative xmlns:adec="http://schemas.microsoft.com/office/drawing/2017/decorative" val="1"/>
              </a:ext>
            </a:extLst>
          </p:cNvPr>
          <p:cNvGrpSpPr/>
          <p:nvPr/>
        </p:nvGrpSpPr>
        <p:grpSpPr>
          <a:xfrm>
            <a:off x="3798075" y="709250"/>
            <a:ext cx="1332300" cy="914700"/>
            <a:chOff x="3798075" y="709250"/>
            <a:chExt cx="1332300" cy="914700"/>
          </a:xfrm>
        </p:grpSpPr>
        <p:sp>
          <p:nvSpPr>
            <p:cNvPr id="132" name="Google Shape;132;p23"/>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Awe</a:t>
              </a:r>
              <a:endParaRPr sz="2200">
                <a:solidFill>
                  <a:srgbClr val="FFFFFF"/>
                </a:solidFill>
              </a:endParaRPr>
            </a:p>
          </p:txBody>
        </p:sp>
        <p:sp>
          <p:nvSpPr>
            <p:cNvPr id="133" name="Google Shape;133;p23"/>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Wonder</a:t>
              </a:r>
              <a:endParaRPr sz="1600">
                <a:solidFill>
                  <a:srgbClr val="FFFFFF"/>
                </a:solidFill>
              </a:endParaRPr>
            </a:p>
          </p:txBody>
        </p:sp>
      </p:grpSp>
      <p:grpSp>
        <p:nvGrpSpPr>
          <p:cNvPr id="134" name="Google Shape;134;p23">
            <a:extLst>
              <a:ext uri="{C183D7F6-B498-43B3-948B-1728B52AA6E4}">
                <adec:decorative xmlns:adec="http://schemas.microsoft.com/office/drawing/2017/decorative" val="1"/>
              </a:ext>
            </a:extLst>
          </p:cNvPr>
          <p:cNvGrpSpPr/>
          <p:nvPr/>
        </p:nvGrpSpPr>
        <p:grpSpPr>
          <a:xfrm>
            <a:off x="2465775" y="2422675"/>
            <a:ext cx="1332300" cy="914700"/>
            <a:chOff x="2465775" y="2422675"/>
            <a:chExt cx="1332300" cy="914700"/>
          </a:xfrm>
        </p:grpSpPr>
        <p:sp>
          <p:nvSpPr>
            <p:cNvPr id="135" name="Google Shape;135;p23"/>
            <p:cNvSpPr/>
            <p:nvPr/>
          </p:nvSpPr>
          <p:spPr>
            <a:xfrm>
              <a:off x="24657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Critical Discourse</a:t>
              </a:r>
              <a:endParaRPr sz="1600" dirty="0">
                <a:solidFill>
                  <a:schemeClr val="lt1"/>
                </a:solidFill>
                <a:latin typeface="Roboto"/>
                <a:ea typeface="Roboto"/>
                <a:cs typeface="Roboto"/>
                <a:sym typeface="Roboto"/>
              </a:endParaRPr>
            </a:p>
            <a:p>
              <a:pPr marL="0" lvl="0" indent="0" algn="l" rtl="0">
                <a:spcBef>
                  <a:spcPts val="0"/>
                </a:spcBef>
                <a:spcAft>
                  <a:spcPts val="0"/>
                </a:spcAft>
                <a:buNone/>
              </a:pPr>
              <a:endParaRPr sz="1600" dirty="0">
                <a:solidFill>
                  <a:srgbClr val="FFFFFF"/>
                </a:solidFill>
                <a:latin typeface="Roboto"/>
                <a:ea typeface="Roboto"/>
                <a:cs typeface="Roboto"/>
                <a:sym typeface="Roboto"/>
              </a:endParaRPr>
            </a:p>
            <a:p>
              <a:pPr marL="0" lvl="0" indent="0" algn="l" rtl="0">
                <a:spcBef>
                  <a:spcPts val="0"/>
                </a:spcBef>
                <a:spcAft>
                  <a:spcPts val="0"/>
                </a:spcAft>
                <a:buNone/>
              </a:pPr>
              <a:endParaRPr sz="1600" dirty="0">
                <a:solidFill>
                  <a:srgbClr val="FFFFFF"/>
                </a:solidFill>
                <a:latin typeface="Roboto"/>
                <a:ea typeface="Roboto"/>
                <a:cs typeface="Roboto"/>
                <a:sym typeface="Roboto"/>
              </a:endParaRPr>
            </a:p>
          </p:txBody>
        </p:sp>
        <p:sp>
          <p:nvSpPr>
            <p:cNvPr id="136" name="Google Shape;136;p23"/>
            <p:cNvSpPr/>
            <p:nvPr/>
          </p:nvSpPr>
          <p:spPr>
            <a:xfrm>
              <a:off x="24657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Scholarship</a:t>
              </a:r>
              <a:endParaRPr sz="1600" dirty="0">
                <a:solidFill>
                  <a:srgbClr val="FFFFFF"/>
                </a:solidFill>
              </a:endParaRPr>
            </a:p>
          </p:txBody>
        </p:sp>
      </p:grpSp>
      <p:sp>
        <p:nvSpPr>
          <p:cNvPr id="2" name="Title 1">
            <a:extLst>
              <a:ext uri="{FF2B5EF4-FFF2-40B4-BE49-F238E27FC236}">
                <a16:creationId xmlns:a16="http://schemas.microsoft.com/office/drawing/2014/main" id="{1E060046-5115-21E7-25FB-2B2048EA6D09}"/>
              </a:ext>
            </a:extLst>
          </p:cNvPr>
          <p:cNvSpPr>
            <a:spLocks noGrp="1"/>
          </p:cNvSpPr>
          <p:nvPr>
            <p:ph type="title"/>
          </p:nvPr>
        </p:nvSpPr>
        <p:spPr/>
        <p:txBody>
          <a:bodyPr/>
          <a:lstStyle/>
          <a:p>
            <a:r>
              <a:rPr lang="en-US" dirty="0"/>
              <a:t>Circle of Wonder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4"/>
          <p:cNvSpPr txBox="1"/>
          <p:nvPr/>
        </p:nvSpPr>
        <p:spPr>
          <a:xfrm>
            <a:off x="141324" y="3500350"/>
            <a:ext cx="3530563" cy="9681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16" dirty="0">
                <a:solidFill>
                  <a:srgbClr val="494949"/>
                </a:solidFill>
              </a:rPr>
              <a:t>Unmodified Video</a:t>
            </a:r>
            <a:endParaRPr sz="2355" b="1" dirty="0">
              <a:solidFill>
                <a:schemeClr val="accent1"/>
              </a:solidFill>
              <a:latin typeface="Amatic SC"/>
              <a:ea typeface="Amatic SC"/>
              <a:cs typeface="Amatic SC"/>
              <a:sym typeface="Amatic SC"/>
            </a:endParaRPr>
          </a:p>
          <a:p>
            <a:pPr marL="0" lvl="0" indent="0" algn="l" rtl="0">
              <a:spcBef>
                <a:spcPts val="0"/>
              </a:spcBef>
              <a:spcAft>
                <a:spcPts val="0"/>
              </a:spcAft>
              <a:buNone/>
            </a:pPr>
            <a:r>
              <a:rPr lang="en" sz="1688" b="1" dirty="0">
                <a:solidFill>
                  <a:srgbClr val="444444"/>
                </a:solidFill>
                <a:latin typeface="Amatic SC"/>
                <a:ea typeface="Amatic SC"/>
                <a:cs typeface="Amatic SC"/>
                <a:sym typeface="Amatic SC"/>
              </a:rPr>
              <a:t>Ramsey Musallam</a:t>
            </a:r>
            <a:endParaRPr sz="1688" b="1" dirty="0">
              <a:solidFill>
                <a:srgbClr val="444444"/>
              </a:solidFill>
              <a:latin typeface="Amatic SC"/>
              <a:ea typeface="Amatic SC"/>
              <a:cs typeface="Amatic SC"/>
              <a:sym typeface="Amatic SC"/>
            </a:endParaRPr>
          </a:p>
          <a:p>
            <a:pPr marL="0" lvl="0" indent="0" algn="l" rtl="0">
              <a:spcBef>
                <a:spcPts val="0"/>
              </a:spcBef>
              <a:spcAft>
                <a:spcPts val="0"/>
              </a:spcAft>
              <a:buNone/>
            </a:pPr>
            <a:r>
              <a:rPr lang="en" sz="1688" b="1" dirty="0">
                <a:solidFill>
                  <a:srgbClr val="444444"/>
                </a:solidFill>
                <a:latin typeface="Amatic SC"/>
                <a:ea typeface="Amatic SC"/>
                <a:cs typeface="Amatic SC"/>
                <a:sym typeface="Amatic SC"/>
              </a:rPr>
              <a:t>https://</a:t>
            </a:r>
            <a:r>
              <a:rPr lang="en" sz="1688" b="1" dirty="0" err="1">
                <a:solidFill>
                  <a:srgbClr val="444444"/>
                </a:solidFill>
                <a:latin typeface="Amatic SC"/>
                <a:ea typeface="Amatic SC"/>
                <a:cs typeface="Amatic SC"/>
                <a:sym typeface="Amatic SC"/>
              </a:rPr>
              <a:t>www.cyclesoflearning.com</a:t>
            </a:r>
            <a:r>
              <a:rPr lang="en" sz="1688" b="1" dirty="0">
                <a:solidFill>
                  <a:srgbClr val="444444"/>
                </a:solidFill>
                <a:latin typeface="Amatic SC"/>
                <a:ea typeface="Amatic SC"/>
                <a:cs typeface="Amatic SC"/>
                <a:sym typeface="Amatic SC"/>
              </a:rPr>
              <a:t>/</a:t>
            </a:r>
            <a:endParaRPr sz="1666" b="1" dirty="0">
              <a:solidFill>
                <a:schemeClr val="accent1"/>
              </a:solidFill>
              <a:latin typeface="Amatic SC"/>
              <a:ea typeface="Amatic SC"/>
              <a:cs typeface="Amatic SC"/>
              <a:sym typeface="Amatic SC"/>
            </a:endParaRPr>
          </a:p>
        </p:txBody>
      </p:sp>
      <p:pic>
        <p:nvPicPr>
          <p:cNvPr id="143" name="Google Shape;143;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1700" y="2471650"/>
            <a:ext cx="966500" cy="966500"/>
          </a:xfrm>
          <a:prstGeom prst="rect">
            <a:avLst/>
          </a:prstGeom>
          <a:noFill/>
          <a:ln>
            <a:noFill/>
          </a:ln>
        </p:spPr>
      </p:pic>
      <p:pic>
        <p:nvPicPr>
          <p:cNvPr id="144" name="Google Shape;144;p24" descr="It took a life-threatening condition to jolt chemistry teacher Ramsey Musallam out of ten years of &quot;pseudo-teaching&quot; to understand the true role of the educator: to cultivate curiosity. In a fun and personal talk, Musallam gives 3 rules to spark imagination and learning, and get students excited about how the world work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3 rules to spark learning | Ramsey Musallam">
            <a:hlinkClick r:id="rId4"/>
          </p:cNvPr>
          <p:cNvPicPr preferRelativeResize="0"/>
          <p:nvPr/>
        </p:nvPicPr>
        <p:blipFill>
          <a:blip r:embed="rId5">
            <a:alphaModFix/>
          </a:blip>
          <a:stretch>
            <a:fillRect/>
          </a:stretch>
        </p:blipFill>
        <p:spPr>
          <a:xfrm>
            <a:off x="4813045" y="2471650"/>
            <a:ext cx="2852200" cy="2208669"/>
          </a:xfrm>
          <a:prstGeom prst="rect">
            <a:avLst/>
          </a:prstGeom>
          <a:noFill/>
          <a:ln>
            <a:noFill/>
          </a:ln>
        </p:spPr>
      </p:pic>
      <p:sp>
        <p:nvSpPr>
          <p:cNvPr id="2" name="Title 1">
            <a:extLst>
              <a:ext uri="{FF2B5EF4-FFF2-40B4-BE49-F238E27FC236}">
                <a16:creationId xmlns:a16="http://schemas.microsoft.com/office/drawing/2014/main" id="{BA570C22-4B9A-223E-843E-6A1C6E11D15F}"/>
              </a:ext>
            </a:extLst>
          </p:cNvPr>
          <p:cNvSpPr>
            <a:spLocks noGrp="1"/>
          </p:cNvSpPr>
          <p:nvPr>
            <p:ph type="title"/>
          </p:nvPr>
        </p:nvSpPr>
        <p:spPr>
          <a:xfrm>
            <a:off x="200025" y="59550"/>
            <a:ext cx="8652275" cy="2083575"/>
          </a:xfrm>
        </p:spPr>
        <p:txBody>
          <a:bodyPr>
            <a:normAutofit/>
          </a:bodyPr>
          <a:lstStyle/>
          <a:p>
            <a:pPr lvl="0"/>
            <a:r>
              <a:rPr lang="en-US" dirty="0"/>
              <a:t>3 Rules to  Spark Learning Interactive Video:</a:t>
            </a:r>
            <a:br>
              <a:rPr lang="en-US" dirty="0"/>
            </a:br>
            <a:r>
              <a:rPr lang="en-US" sz="3600" u="sng" dirty="0">
                <a:solidFill>
                  <a:schemeClr val="hlink"/>
                </a:solidFill>
                <a:hlinkClick r:id="rId6"/>
              </a:rPr>
              <a:t>https://tiny.one/3rules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5" descr="How might you grow with video? &#10;What could that shift for you and your students?&#10;"/>
          <p:cNvPicPr preferRelativeResize="0"/>
          <p:nvPr/>
        </p:nvPicPr>
        <p:blipFill>
          <a:blip r:embed="rId3">
            <a:alphaModFix/>
          </a:blip>
          <a:stretch>
            <a:fillRect/>
          </a:stretch>
        </p:blipFill>
        <p:spPr>
          <a:xfrm>
            <a:off x="152400" y="152400"/>
            <a:ext cx="8830100" cy="4838700"/>
          </a:xfrm>
          <a:prstGeom prst="rect">
            <a:avLst/>
          </a:prstGeom>
          <a:noFill/>
          <a:ln>
            <a:noFill/>
          </a:ln>
        </p:spPr>
      </p:pic>
      <p:sp>
        <p:nvSpPr>
          <p:cNvPr id="150" name="Google Shape;150;p25"/>
          <p:cNvSpPr txBox="1"/>
          <p:nvPr/>
        </p:nvSpPr>
        <p:spPr>
          <a:xfrm>
            <a:off x="326571" y="759425"/>
            <a:ext cx="8458200" cy="289306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400" b="1" dirty="0">
                <a:solidFill>
                  <a:srgbClr val="D927BB"/>
                </a:solidFill>
                <a:latin typeface="Proxima Nova Rg"/>
                <a:ea typeface="Proxima Nova Rg"/>
                <a:cs typeface="Proxima Nova Rg"/>
                <a:sym typeface="Proxima Nova"/>
              </a:rPr>
              <a:t>How might you grow with video? </a:t>
            </a:r>
            <a:endParaRPr sz="4400" b="1" dirty="0">
              <a:solidFill>
                <a:srgbClr val="D927BB"/>
              </a:solidFill>
              <a:latin typeface="Proxima Nova Rg"/>
              <a:ea typeface="Proxima Nova Rg"/>
              <a:cs typeface="Proxima Nova Rg"/>
              <a:sym typeface="Proxima Nova"/>
            </a:endParaRPr>
          </a:p>
          <a:p>
            <a:pPr marL="0" lvl="0" indent="0" algn="ctr" rtl="0">
              <a:spcBef>
                <a:spcPts val="0"/>
              </a:spcBef>
              <a:spcAft>
                <a:spcPts val="0"/>
              </a:spcAft>
              <a:buNone/>
            </a:pPr>
            <a:endParaRPr lang="en" sz="4400" b="1" dirty="0">
              <a:solidFill>
                <a:srgbClr val="D927BB"/>
              </a:solidFill>
              <a:latin typeface="Proxima Nova Rg"/>
              <a:ea typeface="Proxima Nova Rg"/>
              <a:cs typeface="Proxima Nova Rg"/>
              <a:sym typeface="Proxima Nova"/>
            </a:endParaRPr>
          </a:p>
          <a:p>
            <a:pPr marL="0" lvl="0" indent="0" algn="ctr" rtl="0">
              <a:spcBef>
                <a:spcPts val="0"/>
              </a:spcBef>
              <a:spcAft>
                <a:spcPts val="0"/>
              </a:spcAft>
              <a:buNone/>
            </a:pPr>
            <a:r>
              <a:rPr lang="en" sz="4400" b="1" dirty="0">
                <a:solidFill>
                  <a:srgbClr val="D927BB"/>
                </a:solidFill>
                <a:latin typeface="Proxima Nova Rg"/>
                <a:ea typeface="Proxima Nova Rg"/>
                <a:cs typeface="Proxima Nova Rg"/>
                <a:sym typeface="Proxima Nova"/>
              </a:rPr>
              <a:t>What could that shift for you and your students?</a:t>
            </a:r>
            <a:endParaRPr sz="1200" dirty="0">
              <a:solidFill>
                <a:srgbClr val="D927BB"/>
              </a:solidFill>
            </a:endParaRPr>
          </a:p>
        </p:txBody>
      </p:sp>
      <p:sp>
        <p:nvSpPr>
          <p:cNvPr id="2" name="Title 1">
            <a:extLst>
              <a:ext uri="{FF2B5EF4-FFF2-40B4-BE49-F238E27FC236}">
                <a16:creationId xmlns:a16="http://schemas.microsoft.com/office/drawing/2014/main" id="{C4339F9A-A8BE-FD3F-B2A2-D2CB9E992FAD}"/>
              </a:ext>
            </a:extLst>
          </p:cNvPr>
          <p:cNvSpPr>
            <a:spLocks noGrp="1"/>
          </p:cNvSpPr>
          <p:nvPr>
            <p:ph type="title" idx="4294967295"/>
          </p:nvPr>
        </p:nvSpPr>
        <p:spPr/>
        <p:txBody>
          <a:bodyPr>
            <a:normAutofit fontScale="90000"/>
          </a:bodyPr>
          <a:lstStyle/>
          <a:p>
            <a:r>
              <a:rPr lang="en-US" dirty="0"/>
              <a:t>Video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6"/>
          <p:cNvSpPr txBox="1"/>
          <p:nvPr/>
        </p:nvSpPr>
        <p:spPr>
          <a:xfrm>
            <a:off x="141325" y="3500350"/>
            <a:ext cx="2127600" cy="150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16" dirty="0">
                <a:solidFill>
                  <a:srgbClr val="494949"/>
                </a:solidFill>
              </a:rPr>
              <a:t>Unmodified Video</a:t>
            </a:r>
            <a:endParaRPr sz="1716" dirty="0">
              <a:solidFill>
                <a:srgbClr val="494949"/>
              </a:solidFill>
            </a:endParaRPr>
          </a:p>
          <a:p>
            <a:pPr marL="0" lvl="0" indent="0" algn="l" rtl="0">
              <a:spcBef>
                <a:spcPts val="0"/>
              </a:spcBef>
              <a:spcAft>
                <a:spcPts val="0"/>
              </a:spcAft>
              <a:buNone/>
            </a:pPr>
            <a:r>
              <a:rPr lang="en" sz="1716" dirty="0">
                <a:solidFill>
                  <a:srgbClr val="030303"/>
                </a:solidFill>
                <a:uFill>
                  <a:noFill/>
                </a:uFill>
                <a:latin typeface="Amatic SC"/>
                <a:ea typeface="Amatic SC"/>
                <a:cs typeface="Amatic SC"/>
                <a:sym typeface="Amatic SC"/>
                <a:hlinkClick r:id="rId3">
                  <a:extLst>
                    <a:ext uri="{A12FA001-AC4F-418D-AE19-62706E023703}">
                      <ahyp:hlinkClr xmlns:ahyp="http://schemas.microsoft.com/office/drawing/2018/hyperlinkcolor" val="tx"/>
                    </a:ext>
                  </a:extLst>
                </a:hlinkClick>
              </a:rPr>
              <a:t>Melissa Kovacs Https://ed.ted.com/lessons</a:t>
            </a:r>
            <a:endParaRPr sz="1716" dirty="0">
              <a:solidFill>
                <a:srgbClr val="030303"/>
              </a:solidFill>
              <a:latin typeface="Amatic SC"/>
              <a:ea typeface="Amatic SC"/>
              <a:cs typeface="Amatic SC"/>
              <a:sym typeface="Amatic SC"/>
            </a:endParaRPr>
          </a:p>
          <a:p>
            <a:pPr marL="0" lvl="0" indent="0" algn="l" rtl="0">
              <a:spcBef>
                <a:spcPts val="0"/>
              </a:spcBef>
              <a:spcAft>
                <a:spcPts val="0"/>
              </a:spcAft>
              <a:buNone/>
            </a:pPr>
            <a:r>
              <a:rPr lang="en" sz="1716" dirty="0">
                <a:solidFill>
                  <a:srgbClr val="030303"/>
                </a:solidFill>
                <a:latin typeface="Amatic SC"/>
                <a:ea typeface="Amatic SC"/>
                <a:cs typeface="Amatic SC"/>
                <a:sym typeface="Amatic SC"/>
              </a:rPr>
              <a:t>/what-makes-a-poem-a-poem-melissa-</a:t>
            </a:r>
            <a:r>
              <a:rPr lang="en" sz="1716" dirty="0" err="1">
                <a:solidFill>
                  <a:srgbClr val="030303"/>
                </a:solidFill>
                <a:latin typeface="Amatic SC"/>
                <a:ea typeface="Amatic SC"/>
                <a:cs typeface="Amatic SC"/>
                <a:sym typeface="Amatic SC"/>
              </a:rPr>
              <a:t>kovacs</a:t>
            </a:r>
            <a:endParaRPr sz="1716" dirty="0">
              <a:solidFill>
                <a:srgbClr val="030303"/>
              </a:solidFill>
              <a:latin typeface="Amatic SC"/>
              <a:ea typeface="Amatic SC"/>
              <a:cs typeface="Amatic SC"/>
              <a:sym typeface="Amatic SC"/>
            </a:endParaRPr>
          </a:p>
        </p:txBody>
      </p:sp>
      <p:pic>
        <p:nvPicPr>
          <p:cNvPr id="157" name="Google Shape;157;p26" descr="View full lesson: http://ed.ted.com/lessons/what-makes-a-poem-a-poem-melissa-kovacs&#10;&#10;What exactly makes a poem … a poem? Poets themselves have struggled with this question, often using metaphors to approximate a definition. Is a poem a little machine? A firework? An echo? A dream? Melissa Kovacs shares three recognizable characteristics of most poetry.&#10;&#10;Lesson by Melissa Kovacs, animation by Ace &amp; Son Moving Picture Co., LLC.&#10;#poetry" title="What makes a poem … a poem? - Melissa Kovacs">
            <a:hlinkClick r:id="rId4"/>
          </p:cNvPr>
          <p:cNvPicPr preferRelativeResize="0"/>
          <p:nvPr/>
        </p:nvPicPr>
        <p:blipFill>
          <a:blip r:embed="rId5">
            <a:alphaModFix/>
          </a:blip>
          <a:stretch>
            <a:fillRect/>
          </a:stretch>
        </p:blipFill>
        <p:spPr>
          <a:xfrm>
            <a:off x="4701318" y="1863087"/>
            <a:ext cx="3964051" cy="2980375"/>
          </a:xfrm>
          <a:prstGeom prst="rect">
            <a:avLst/>
          </a:prstGeom>
          <a:noFill/>
          <a:ln>
            <a:noFill/>
          </a:ln>
        </p:spPr>
      </p:pic>
      <p:pic>
        <p:nvPicPr>
          <p:cNvPr id="158" name="Google Shape;158;p2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98200" y="2309175"/>
            <a:ext cx="1191175" cy="1191175"/>
          </a:xfrm>
          <a:prstGeom prst="rect">
            <a:avLst/>
          </a:prstGeom>
          <a:noFill/>
          <a:ln>
            <a:noFill/>
          </a:ln>
        </p:spPr>
      </p:pic>
      <p:sp>
        <p:nvSpPr>
          <p:cNvPr id="3" name="Title 2">
            <a:extLst>
              <a:ext uri="{FF2B5EF4-FFF2-40B4-BE49-F238E27FC236}">
                <a16:creationId xmlns:a16="http://schemas.microsoft.com/office/drawing/2014/main" id="{7839807C-B6B1-A587-8A2D-25C80714D78B}"/>
              </a:ext>
            </a:extLst>
          </p:cNvPr>
          <p:cNvSpPr>
            <a:spLocks noGrp="1"/>
          </p:cNvSpPr>
          <p:nvPr>
            <p:ph type="title"/>
          </p:nvPr>
        </p:nvSpPr>
        <p:spPr>
          <a:xfrm>
            <a:off x="150663" y="3075"/>
            <a:ext cx="8760074" cy="2247881"/>
          </a:xfrm>
        </p:spPr>
        <p:txBody>
          <a:bodyPr>
            <a:normAutofit/>
          </a:bodyPr>
          <a:lstStyle/>
          <a:p>
            <a:pPr lvl="0"/>
            <a:r>
              <a:rPr lang="en-US" dirty="0"/>
              <a:t>What Makes a Poem …</a:t>
            </a:r>
            <a:br>
              <a:rPr lang="en-US" dirty="0"/>
            </a:br>
            <a:r>
              <a:rPr lang="en-US" dirty="0"/>
              <a:t>A poem? Interactive video:</a:t>
            </a:r>
            <a:br>
              <a:rPr lang="en-US" sz="4911" dirty="0"/>
            </a:br>
            <a:r>
              <a:rPr lang="en-US" sz="3488" u="sng" dirty="0">
                <a:solidFill>
                  <a:schemeClr val="hlink"/>
                </a:solidFill>
                <a:hlinkClick r:id="rId7"/>
              </a:rPr>
              <a:t>https://tiny.one/makesapoem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4" name="Google Shape;164;p27" title="Interactive Video Student Perspective">
            <a:hlinkClick r:id="rId3"/>
          </p:cNvPr>
          <p:cNvPicPr preferRelativeResize="0"/>
          <p:nvPr/>
        </p:nvPicPr>
        <p:blipFill>
          <a:blip r:embed="rId4">
            <a:alphaModFix/>
          </a:blip>
          <a:stretch>
            <a:fillRect/>
          </a:stretch>
        </p:blipFill>
        <p:spPr>
          <a:xfrm>
            <a:off x="4370950" y="140850"/>
            <a:ext cx="4572000" cy="3429000"/>
          </a:xfrm>
          <a:prstGeom prst="rect">
            <a:avLst/>
          </a:prstGeom>
          <a:noFill/>
          <a:ln>
            <a:noFill/>
          </a:ln>
        </p:spPr>
      </p:pic>
      <p:sp>
        <p:nvSpPr>
          <p:cNvPr id="3" name="Title 2">
            <a:extLst>
              <a:ext uri="{FF2B5EF4-FFF2-40B4-BE49-F238E27FC236}">
                <a16:creationId xmlns:a16="http://schemas.microsoft.com/office/drawing/2014/main" id="{4D806F84-B5D9-F173-D352-C514DD6AE28D}"/>
              </a:ext>
            </a:extLst>
          </p:cNvPr>
          <p:cNvSpPr>
            <a:spLocks noGrp="1"/>
          </p:cNvSpPr>
          <p:nvPr>
            <p:ph type="title"/>
          </p:nvPr>
        </p:nvSpPr>
        <p:spPr>
          <a:xfrm>
            <a:off x="117566" y="140850"/>
            <a:ext cx="5498696" cy="758511"/>
          </a:xfrm>
        </p:spPr>
        <p:txBody>
          <a:bodyPr>
            <a:normAutofit fontScale="90000"/>
          </a:bodyPr>
          <a:lstStyle/>
          <a:p>
            <a:r>
              <a:rPr lang="en-US" dirty="0"/>
              <a:t>Student Reflections</a:t>
            </a:r>
          </a:p>
        </p:txBody>
      </p:sp>
      <p:sp>
        <p:nvSpPr>
          <p:cNvPr id="7" name="TextBox 6">
            <a:extLst>
              <a:ext uri="{FF2B5EF4-FFF2-40B4-BE49-F238E27FC236}">
                <a16:creationId xmlns:a16="http://schemas.microsoft.com/office/drawing/2014/main" id="{9134DD35-7112-DD7E-2F6B-60393264B9D7}"/>
              </a:ext>
            </a:extLst>
          </p:cNvPr>
          <p:cNvSpPr txBox="1"/>
          <p:nvPr/>
        </p:nvSpPr>
        <p:spPr>
          <a:xfrm>
            <a:off x="470263" y="1505283"/>
            <a:ext cx="4572000" cy="1169551"/>
          </a:xfrm>
          <a:prstGeom prst="rect">
            <a:avLst/>
          </a:prstGeom>
          <a:noFill/>
        </p:spPr>
        <p:txBody>
          <a:bodyPr wrap="square">
            <a:spAutoFit/>
          </a:bodyPr>
          <a:lstStyle/>
          <a:p>
            <a:r>
              <a:rPr lang="en-US" dirty="0"/>
              <a:t>What Makes a Poem …</a:t>
            </a:r>
          </a:p>
          <a:p>
            <a:endParaRPr lang="en-US" dirty="0"/>
          </a:p>
          <a:p>
            <a:r>
              <a:rPr lang="en-US" dirty="0"/>
              <a:t>A poem? Interactive video:</a:t>
            </a:r>
          </a:p>
          <a:p>
            <a:endParaRPr lang="en-US" dirty="0"/>
          </a:p>
          <a:p>
            <a:r>
              <a:rPr lang="en-US" dirty="0"/>
              <a:t>https://</a:t>
            </a:r>
            <a:r>
              <a:rPr lang="en-US" dirty="0" err="1"/>
              <a:t>tiny.one</a:t>
            </a:r>
            <a:r>
              <a:rPr lang="en-US" dirty="0"/>
              <a:t>/</a:t>
            </a:r>
            <a:r>
              <a:rPr lang="en-US" dirty="0" err="1"/>
              <a:t>makesapoem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26550" y="946701"/>
            <a:ext cx="4494625" cy="3141225"/>
          </a:xfrm>
          <a:prstGeom prst="rect">
            <a:avLst/>
          </a:prstGeom>
          <a:noFill/>
          <a:ln>
            <a:noFill/>
          </a:ln>
        </p:spPr>
      </p:pic>
      <p:sp>
        <p:nvSpPr>
          <p:cNvPr id="2" name="Title 1">
            <a:extLst>
              <a:ext uri="{FF2B5EF4-FFF2-40B4-BE49-F238E27FC236}">
                <a16:creationId xmlns:a16="http://schemas.microsoft.com/office/drawing/2014/main" id="{34BF6E87-C860-07CA-64BD-58717D0A67DD}"/>
              </a:ext>
            </a:extLst>
          </p:cNvPr>
          <p:cNvSpPr>
            <a:spLocks noGrp="1"/>
          </p:cNvSpPr>
          <p:nvPr>
            <p:ph type="title"/>
          </p:nvPr>
        </p:nvSpPr>
        <p:spPr>
          <a:xfrm>
            <a:off x="203241" y="208140"/>
            <a:ext cx="3538500" cy="471129"/>
          </a:xfrm>
        </p:spPr>
        <p:txBody>
          <a:bodyPr>
            <a:normAutofit fontScale="90000"/>
          </a:bodyPr>
          <a:lstStyle/>
          <a:p>
            <a:r>
              <a:rPr lang="en-US" dirty="0"/>
              <a:t>Q&amp;A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9" descr="Taj Mahal"/>
          <p:cNvPicPr preferRelativeResize="0"/>
          <p:nvPr/>
        </p:nvPicPr>
        <p:blipFill rotWithShape="1">
          <a:blip r:embed="rId3">
            <a:alphaModFix/>
          </a:blip>
          <a:srcRect l="4086" r="4086"/>
          <a:stretch/>
        </p:blipFill>
        <p:spPr>
          <a:xfrm>
            <a:off x="2946700" y="3172000"/>
            <a:ext cx="2997174" cy="1994700"/>
          </a:xfrm>
          <a:prstGeom prst="rect">
            <a:avLst/>
          </a:prstGeom>
          <a:noFill/>
          <a:ln>
            <a:noFill/>
          </a:ln>
        </p:spPr>
      </p:pic>
      <p:pic>
        <p:nvPicPr>
          <p:cNvPr id="175" name="Google Shape;175;p29" descr="child in a field of purple flowers"/>
          <p:cNvPicPr preferRelativeResize="0"/>
          <p:nvPr/>
        </p:nvPicPr>
        <p:blipFill rotWithShape="1">
          <a:blip r:embed="rId4">
            <a:alphaModFix/>
          </a:blip>
          <a:srcRect t="1371" b="1361"/>
          <a:stretch/>
        </p:blipFill>
        <p:spPr>
          <a:xfrm>
            <a:off x="5941875" y="3172000"/>
            <a:ext cx="3224476" cy="1994700"/>
          </a:xfrm>
          <a:prstGeom prst="rect">
            <a:avLst/>
          </a:prstGeom>
          <a:noFill/>
          <a:ln>
            <a:noFill/>
          </a:ln>
        </p:spPr>
      </p:pic>
      <p:pic>
        <p:nvPicPr>
          <p:cNvPr id="176" name="Google Shape;176;p29" descr="outer space nebula"/>
          <p:cNvPicPr preferRelativeResize="0"/>
          <p:nvPr/>
        </p:nvPicPr>
        <p:blipFill rotWithShape="1">
          <a:blip r:embed="rId5">
            <a:alphaModFix/>
          </a:blip>
          <a:srcRect t="2919" b="2909"/>
          <a:stretch/>
        </p:blipFill>
        <p:spPr>
          <a:xfrm>
            <a:off x="0" y="0"/>
            <a:ext cx="3398700" cy="2115375"/>
          </a:xfrm>
          <a:prstGeom prst="rect">
            <a:avLst/>
          </a:prstGeom>
          <a:noFill/>
          <a:ln>
            <a:noFill/>
          </a:ln>
        </p:spPr>
      </p:pic>
      <p:sp>
        <p:nvSpPr>
          <p:cNvPr id="177" name="Google Shape;177;p29"/>
          <p:cNvSpPr txBox="1">
            <a:spLocks noGrp="1"/>
          </p:cNvSpPr>
          <p:nvPr>
            <p:ph type="ctrTitle"/>
          </p:nvPr>
        </p:nvSpPr>
        <p:spPr>
          <a:xfrm>
            <a:off x="83750" y="2402150"/>
            <a:ext cx="9096000" cy="743700"/>
          </a:xfrm>
          <a:prstGeom prst="rect">
            <a:avLst/>
          </a:prstGeom>
        </p:spPr>
        <p:txBody>
          <a:bodyPr spcFirstLastPara="1" wrap="square" lIns="91425" tIns="91425" rIns="91425" bIns="91425" anchor="ctr" anchorCtr="0">
            <a:noAutofit/>
          </a:bodyPr>
          <a:lstStyle/>
          <a:p>
            <a:pPr marL="0" lvl="0" indent="0" algn="ctr" rtl="0">
              <a:lnSpc>
                <a:spcPct val="115000"/>
              </a:lnSpc>
              <a:spcBef>
                <a:spcPts val="1800"/>
              </a:spcBef>
              <a:spcAft>
                <a:spcPts val="0"/>
              </a:spcAft>
              <a:buSzPts val="990"/>
              <a:buNone/>
            </a:pPr>
            <a:r>
              <a:rPr lang="en" sz="3400" dirty="0">
                <a:solidFill>
                  <a:srgbClr val="030303"/>
                </a:solidFill>
              </a:rPr>
              <a:t>Thank you for joining me! Please stay in touch!  @</a:t>
            </a:r>
            <a:r>
              <a:rPr lang="en" sz="3400" dirty="0" err="1">
                <a:solidFill>
                  <a:srgbClr val="030303"/>
                </a:solidFill>
              </a:rPr>
              <a:t>juliegamberg</a:t>
            </a:r>
            <a:endParaRPr sz="1200" dirty="0">
              <a:solidFill>
                <a:srgbClr val="030303"/>
              </a:solidFill>
            </a:endParaRPr>
          </a:p>
          <a:p>
            <a:pPr marL="0" lvl="0" indent="0" algn="ctr" rtl="0">
              <a:lnSpc>
                <a:spcPct val="115000"/>
              </a:lnSpc>
              <a:spcBef>
                <a:spcPts val="1800"/>
              </a:spcBef>
              <a:spcAft>
                <a:spcPts val="0"/>
              </a:spcAft>
              <a:buSzPts val="990"/>
              <a:buNone/>
            </a:pPr>
            <a:endParaRPr sz="1200" dirty="0">
              <a:solidFill>
                <a:srgbClr val="030303"/>
              </a:solidFill>
            </a:endParaRPr>
          </a:p>
          <a:p>
            <a:pPr marL="0" lvl="0" indent="0" algn="ctr" rtl="0">
              <a:spcBef>
                <a:spcPts val="400"/>
              </a:spcBef>
              <a:spcAft>
                <a:spcPts val="0"/>
              </a:spcAft>
              <a:buSzPts val="990"/>
              <a:buNone/>
            </a:pPr>
            <a:endParaRPr sz="2300" dirty="0">
              <a:solidFill>
                <a:srgbClr val="434343"/>
              </a:solidFill>
            </a:endParaRPr>
          </a:p>
        </p:txBody>
      </p:sp>
      <p:pic>
        <p:nvPicPr>
          <p:cNvPr id="178" name="Google Shape;178;p29">
            <a:extLst>
              <a:ext uri="{C183D7F6-B498-43B3-948B-1728B52AA6E4}">
                <adec:decorative xmlns:adec="http://schemas.microsoft.com/office/drawing/2017/decorative" val="1"/>
              </a:ext>
            </a:extLst>
          </p:cNvPr>
          <p:cNvPicPr preferRelativeResize="0"/>
          <p:nvPr/>
        </p:nvPicPr>
        <p:blipFill rotWithShape="1">
          <a:blip r:embed="rId6">
            <a:alphaModFix/>
          </a:blip>
          <a:srcRect l="2669" r="2669"/>
          <a:stretch/>
        </p:blipFill>
        <p:spPr>
          <a:xfrm>
            <a:off x="6041388" y="0"/>
            <a:ext cx="3124950" cy="2115375"/>
          </a:xfrm>
          <a:prstGeom prst="rect">
            <a:avLst/>
          </a:prstGeom>
          <a:noFill/>
          <a:ln>
            <a:noFill/>
          </a:ln>
        </p:spPr>
      </p:pic>
      <p:pic>
        <p:nvPicPr>
          <p:cNvPr id="179" name="Google Shape;179;p29" descr="twitter icon"/>
          <p:cNvPicPr preferRelativeResize="0"/>
          <p:nvPr/>
        </p:nvPicPr>
        <p:blipFill>
          <a:blip r:embed="rId7">
            <a:alphaModFix/>
          </a:blip>
          <a:stretch>
            <a:fillRect/>
          </a:stretch>
        </p:blipFill>
        <p:spPr>
          <a:xfrm>
            <a:off x="8644301" y="2275752"/>
            <a:ext cx="415949" cy="415949"/>
          </a:xfrm>
          <a:prstGeom prst="rect">
            <a:avLst/>
          </a:prstGeom>
          <a:noFill/>
          <a:ln>
            <a:noFill/>
          </a:ln>
        </p:spPr>
      </p:pic>
      <p:pic>
        <p:nvPicPr>
          <p:cNvPr id="180" name="Google Shape;180;p29" descr="red mushroom Fungi"/>
          <p:cNvPicPr preferRelativeResize="0"/>
          <p:nvPr/>
        </p:nvPicPr>
        <p:blipFill>
          <a:blip r:embed="rId8">
            <a:alphaModFix/>
          </a:blip>
          <a:stretch>
            <a:fillRect/>
          </a:stretch>
        </p:blipFill>
        <p:spPr>
          <a:xfrm>
            <a:off x="0" y="3172000"/>
            <a:ext cx="2946700" cy="1968550"/>
          </a:xfrm>
          <a:prstGeom prst="rect">
            <a:avLst/>
          </a:prstGeom>
          <a:noFill/>
          <a:ln>
            <a:noFill/>
          </a:ln>
        </p:spPr>
      </p:pic>
      <p:pic>
        <p:nvPicPr>
          <p:cNvPr id="181" name="Google Shape;181;p29" descr="Protista"/>
          <p:cNvPicPr preferRelativeResize="0"/>
          <p:nvPr/>
        </p:nvPicPr>
        <p:blipFill>
          <a:blip r:embed="rId9">
            <a:alphaModFix/>
          </a:blip>
          <a:stretch>
            <a:fillRect/>
          </a:stretch>
        </p:blipFill>
        <p:spPr>
          <a:xfrm>
            <a:off x="3182438" y="0"/>
            <a:ext cx="2898625" cy="211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descr="play posit in canvas"/>
          <p:cNvPicPr preferRelativeResize="0"/>
          <p:nvPr/>
        </p:nvPicPr>
        <p:blipFill>
          <a:blip r:embed="rId3">
            <a:alphaModFix/>
          </a:blip>
          <a:stretch>
            <a:fillRect/>
          </a:stretch>
        </p:blipFill>
        <p:spPr>
          <a:xfrm>
            <a:off x="115663" y="76200"/>
            <a:ext cx="8912678" cy="4991100"/>
          </a:xfrm>
          <a:prstGeom prst="rect">
            <a:avLst/>
          </a:prstGeom>
          <a:noFill/>
          <a:ln>
            <a:noFill/>
          </a:ln>
        </p:spPr>
      </p:pic>
      <p:sp>
        <p:nvSpPr>
          <p:cNvPr id="73" name="Google Shape;73;p15"/>
          <p:cNvSpPr txBox="1"/>
          <p:nvPr/>
        </p:nvSpPr>
        <p:spPr>
          <a:xfrm>
            <a:off x="458676" y="3200106"/>
            <a:ext cx="29610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latin typeface="Amatic SC"/>
                <a:ea typeface="Amatic SC"/>
                <a:cs typeface="Amatic SC"/>
                <a:sym typeface="Amatic SC"/>
              </a:rPr>
              <a:t>Questions related to </a:t>
            </a:r>
            <a:r>
              <a:rPr lang="en" sz="2500" b="1" dirty="0" err="1">
                <a:latin typeface="Amatic SC"/>
                <a:ea typeface="Amatic SC"/>
                <a:cs typeface="Amatic SC"/>
                <a:sym typeface="Amatic SC"/>
              </a:rPr>
              <a:t>Playposit</a:t>
            </a:r>
            <a:r>
              <a:rPr lang="en" sz="2500" b="1" dirty="0">
                <a:latin typeface="Amatic SC"/>
                <a:ea typeface="Amatic SC"/>
                <a:cs typeface="Amatic SC"/>
                <a:sym typeface="Amatic SC"/>
              </a:rPr>
              <a:t> installation, please email </a:t>
            </a:r>
            <a:r>
              <a:rPr lang="en" sz="2500" b="1" dirty="0" err="1">
                <a:latin typeface="Amatic SC"/>
                <a:ea typeface="Amatic SC"/>
                <a:cs typeface="Amatic SC"/>
                <a:sym typeface="Amatic SC"/>
              </a:rPr>
              <a:t>support@ccctechconnect.org</a:t>
            </a:r>
            <a:endParaRPr sz="2500" b="1" dirty="0">
              <a:latin typeface="Amatic SC"/>
              <a:ea typeface="Amatic SC"/>
              <a:cs typeface="Amatic SC"/>
              <a:sym typeface="Amatic SC"/>
            </a:endParaRPr>
          </a:p>
          <a:p>
            <a:pPr marL="0" lvl="0" indent="0" algn="l" rtl="0">
              <a:spcBef>
                <a:spcPts val="0"/>
              </a:spcBef>
              <a:spcAft>
                <a:spcPts val="0"/>
              </a:spcAft>
              <a:buNone/>
            </a:pPr>
            <a:endParaRPr sz="2500" b="1" dirty="0">
              <a:latin typeface="Amatic SC"/>
              <a:ea typeface="Amatic SC"/>
              <a:cs typeface="Amatic SC"/>
              <a:sym typeface="Amatic SC"/>
            </a:endParaRPr>
          </a:p>
          <a:p>
            <a:pPr marL="0" lvl="0" indent="0" algn="l" rtl="0">
              <a:spcBef>
                <a:spcPts val="0"/>
              </a:spcBef>
              <a:spcAft>
                <a:spcPts val="0"/>
              </a:spcAft>
              <a:buNone/>
            </a:pPr>
            <a:endParaRPr sz="2500" b="1" dirty="0">
              <a:latin typeface="Amatic SC"/>
              <a:ea typeface="Amatic SC"/>
              <a:cs typeface="Amatic SC"/>
              <a:sym typeface="Amatic SC"/>
            </a:endParaRPr>
          </a:p>
        </p:txBody>
      </p:sp>
      <p:sp>
        <p:nvSpPr>
          <p:cNvPr id="2" name="Title 1">
            <a:extLst>
              <a:ext uri="{FF2B5EF4-FFF2-40B4-BE49-F238E27FC236}">
                <a16:creationId xmlns:a16="http://schemas.microsoft.com/office/drawing/2014/main" id="{A9E5CAF2-3C73-2B1A-AEDE-63F9E037DF88}"/>
              </a:ext>
            </a:extLst>
          </p:cNvPr>
          <p:cNvSpPr>
            <a:spLocks noGrp="1"/>
          </p:cNvSpPr>
          <p:nvPr>
            <p:ph type="title" idx="4294967295"/>
          </p:nvPr>
        </p:nvSpPr>
        <p:spPr/>
        <p:txBody>
          <a:bodyPr>
            <a:normAutofit fontScale="90000"/>
          </a:bodyPr>
          <a:lstStyle/>
          <a:p>
            <a:r>
              <a:rPr lang="en-US" dirty="0"/>
              <a:t>Play Posit Canvas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descr="screenshot of a quiz question in play posit"/>
          <p:cNvPicPr preferRelativeResize="0"/>
          <p:nvPr/>
        </p:nvPicPr>
        <p:blipFill>
          <a:blip r:embed="rId3">
            <a:alphaModFix/>
          </a:blip>
          <a:stretch>
            <a:fillRect/>
          </a:stretch>
        </p:blipFill>
        <p:spPr>
          <a:xfrm>
            <a:off x="609750" y="77700"/>
            <a:ext cx="7655699" cy="4969025"/>
          </a:xfrm>
          <a:prstGeom prst="rect">
            <a:avLst/>
          </a:prstGeom>
          <a:noFill/>
          <a:ln>
            <a:noFill/>
          </a:ln>
        </p:spPr>
      </p:pic>
      <p:sp>
        <p:nvSpPr>
          <p:cNvPr id="2" name="Title 1">
            <a:extLst>
              <a:ext uri="{FF2B5EF4-FFF2-40B4-BE49-F238E27FC236}">
                <a16:creationId xmlns:a16="http://schemas.microsoft.com/office/drawing/2014/main" id="{9F17189D-3552-F1D6-6C78-24BBB1495D83}"/>
              </a:ext>
            </a:extLst>
          </p:cNvPr>
          <p:cNvSpPr>
            <a:spLocks noGrp="1"/>
          </p:cNvSpPr>
          <p:nvPr>
            <p:ph type="title" idx="4294967295"/>
          </p:nvPr>
        </p:nvSpPr>
        <p:spPr>
          <a:xfrm>
            <a:off x="3708043" y="0"/>
            <a:ext cx="8520600" cy="801000"/>
          </a:xfrm>
        </p:spPr>
        <p:txBody>
          <a:bodyPr>
            <a:normAutofit fontScale="90000"/>
          </a:bodyPr>
          <a:lstStyle/>
          <a:p>
            <a:r>
              <a:rPr lang="en-US" dirty="0"/>
              <a:t>Shakespeare</a:t>
            </a:r>
            <a:r>
              <a:rPr lang="en-US" baseline="0" dirty="0"/>
              <a:t> Example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80" dirty="0">
                <a:latin typeface="Proxima Nova Rg"/>
                <a:ea typeface="Proxima Nova Rg"/>
                <a:cs typeface="Proxima Nova Rg"/>
                <a:sym typeface="Proxima Nova"/>
              </a:rPr>
              <a:t>Interactive Video Assignment Student View</a:t>
            </a:r>
            <a:endParaRPr sz="3280" b="1" dirty="0">
              <a:latin typeface="Proxima Nova Rg"/>
              <a:ea typeface="Proxima Nova Rg"/>
              <a:cs typeface="Proxima Nova Rg"/>
              <a:sym typeface="Proxima Nova"/>
            </a:endParaRPr>
          </a:p>
        </p:txBody>
      </p:sp>
      <p:pic>
        <p:nvPicPr>
          <p:cNvPr id="84" name="Google Shape;84;p17" descr="example page from Canvas"/>
          <p:cNvPicPr preferRelativeResize="0"/>
          <p:nvPr/>
        </p:nvPicPr>
        <p:blipFill>
          <a:blip r:embed="rId3">
            <a:alphaModFix/>
          </a:blip>
          <a:stretch>
            <a:fillRect/>
          </a:stretch>
        </p:blipFill>
        <p:spPr>
          <a:xfrm>
            <a:off x="590938" y="951575"/>
            <a:ext cx="7962127" cy="4097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8"/>
          <p:cNvSpPr txBox="1"/>
          <p:nvPr/>
        </p:nvSpPr>
        <p:spPr>
          <a:xfrm>
            <a:off x="141325" y="3500350"/>
            <a:ext cx="2954100" cy="124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16">
                <a:solidFill>
                  <a:srgbClr val="494949"/>
                </a:solidFill>
                <a:highlight>
                  <a:schemeClr val="lt1"/>
                </a:highlight>
              </a:rPr>
              <a:t>Instructor Created Video Julie Gamberg </a:t>
            </a:r>
            <a:endParaRPr sz="1716">
              <a:solidFill>
                <a:srgbClr val="494949"/>
              </a:solidFill>
              <a:highlight>
                <a:schemeClr val="lt1"/>
              </a:highlight>
            </a:endParaRPr>
          </a:p>
          <a:p>
            <a:pPr marL="0" lvl="0" indent="0" algn="l" rtl="0">
              <a:spcBef>
                <a:spcPts val="0"/>
              </a:spcBef>
              <a:spcAft>
                <a:spcPts val="0"/>
              </a:spcAft>
              <a:buNone/>
            </a:pPr>
            <a:r>
              <a:rPr lang="en" sz="1716">
                <a:solidFill>
                  <a:srgbClr val="494949"/>
                </a:solidFill>
                <a:highlight>
                  <a:schemeClr val="lt1"/>
                </a:highlight>
              </a:rPr>
              <a:t>     @juliegamberg</a:t>
            </a:r>
            <a:endParaRPr sz="2355" b="1">
              <a:solidFill>
                <a:schemeClr val="accent1"/>
              </a:solidFill>
              <a:latin typeface="Amatic SC"/>
              <a:ea typeface="Amatic SC"/>
              <a:cs typeface="Amatic SC"/>
              <a:sym typeface="Amatic SC"/>
            </a:endParaRPr>
          </a:p>
          <a:p>
            <a:pPr marL="0" lvl="0" indent="0" algn="l" rtl="0">
              <a:spcBef>
                <a:spcPts val="0"/>
              </a:spcBef>
              <a:spcAft>
                <a:spcPts val="0"/>
              </a:spcAft>
              <a:buNone/>
            </a:pPr>
            <a:endParaRPr sz="1716">
              <a:solidFill>
                <a:srgbClr val="494949"/>
              </a:solidFill>
              <a:highlight>
                <a:schemeClr val="lt1"/>
              </a:highlight>
            </a:endParaRPr>
          </a:p>
        </p:txBody>
      </p:sp>
      <p:pic>
        <p:nvPicPr>
          <p:cNvPr id="91" name="Google Shape;91;p18" descr="twitter icon">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45850" y="4144051"/>
            <a:ext cx="250250" cy="250250"/>
          </a:xfrm>
          <a:prstGeom prst="rect">
            <a:avLst/>
          </a:prstGeom>
          <a:noFill/>
          <a:ln>
            <a:noFill/>
          </a:ln>
        </p:spPr>
      </p:pic>
      <p:pic>
        <p:nvPicPr>
          <p:cNvPr id="92" name="Google Shape;92;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33200" y="2036500"/>
            <a:ext cx="1374350" cy="1374350"/>
          </a:xfrm>
          <a:prstGeom prst="rect">
            <a:avLst/>
          </a:prstGeom>
          <a:noFill/>
          <a:ln>
            <a:noFill/>
          </a:ln>
        </p:spPr>
      </p:pic>
      <p:pic>
        <p:nvPicPr>
          <p:cNvPr id="93" name="Google Shape;93;p1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199950" y="1812150"/>
            <a:ext cx="4372676" cy="2582151"/>
          </a:xfrm>
          <a:prstGeom prst="rect">
            <a:avLst/>
          </a:prstGeom>
          <a:noFill/>
          <a:ln>
            <a:noFill/>
          </a:ln>
        </p:spPr>
      </p:pic>
      <p:sp>
        <p:nvSpPr>
          <p:cNvPr id="5" name="Title 4">
            <a:extLst>
              <a:ext uri="{FF2B5EF4-FFF2-40B4-BE49-F238E27FC236}">
                <a16:creationId xmlns:a16="http://schemas.microsoft.com/office/drawing/2014/main" id="{949CE0CB-0693-170E-4191-48FC12B89035}"/>
              </a:ext>
            </a:extLst>
          </p:cNvPr>
          <p:cNvSpPr>
            <a:spLocks noGrp="1"/>
          </p:cNvSpPr>
          <p:nvPr>
            <p:ph type="title"/>
          </p:nvPr>
        </p:nvSpPr>
        <p:spPr>
          <a:xfrm>
            <a:off x="333200" y="157163"/>
            <a:ext cx="8575056" cy="1435893"/>
          </a:xfrm>
        </p:spPr>
        <p:txBody>
          <a:bodyPr>
            <a:normAutofit/>
          </a:bodyPr>
          <a:lstStyle/>
          <a:p>
            <a:r>
              <a:rPr lang="en-US" sz="3200" b="1" i="0" dirty="0">
                <a:solidFill>
                  <a:srgbClr val="212121"/>
                </a:solidFill>
                <a:effectLst/>
                <a:latin typeface="Amatic SC" pitchFamily="2" charset="-79"/>
                <a:ea typeface="Amatic SC" pitchFamily="2" charset="-79"/>
                <a:cs typeface="Amatic SC" pitchFamily="2" charset="-79"/>
              </a:rPr>
              <a:t>Interactive Reading And Expressive  Writing Interactive video: </a:t>
            </a:r>
            <a:r>
              <a:rPr lang="en-US" sz="3200" b="1" i="0" u="sng" dirty="0">
                <a:solidFill>
                  <a:srgbClr val="212121"/>
                </a:solidFill>
                <a:effectLst/>
                <a:latin typeface="Amatic SC" pitchFamily="2" charset="-79"/>
                <a:ea typeface="Amatic SC" pitchFamily="2" charset="-79"/>
                <a:cs typeface="Amatic SC" pitchFamily="2" charset="-79"/>
              </a:rPr>
              <a:t>https://</a:t>
            </a:r>
            <a:r>
              <a:rPr lang="en-US" sz="3200" b="1" i="0" u="sng" dirty="0" err="1">
                <a:solidFill>
                  <a:srgbClr val="212121"/>
                </a:solidFill>
                <a:effectLst/>
                <a:latin typeface="Amatic SC" pitchFamily="2" charset="-79"/>
                <a:ea typeface="Amatic SC" pitchFamily="2" charset="-79"/>
                <a:cs typeface="Amatic SC" pitchFamily="2" charset="-79"/>
              </a:rPr>
              <a:t>tiny.one</a:t>
            </a:r>
            <a:r>
              <a:rPr lang="en-US" sz="3200" b="1" i="0" u="sng" dirty="0">
                <a:solidFill>
                  <a:srgbClr val="212121"/>
                </a:solidFill>
                <a:effectLst/>
                <a:latin typeface="Amatic SC" pitchFamily="2" charset="-79"/>
                <a:ea typeface="Amatic SC" pitchFamily="2" charset="-79"/>
                <a:cs typeface="Amatic SC" pitchFamily="2" charset="-79"/>
              </a:rPr>
              <a:t>/</a:t>
            </a:r>
            <a:r>
              <a:rPr lang="en-US" sz="3200" b="1" i="0" u="sng" dirty="0" err="1">
                <a:solidFill>
                  <a:srgbClr val="212121"/>
                </a:solidFill>
                <a:effectLst/>
                <a:latin typeface="Amatic SC" pitchFamily="2" charset="-79"/>
                <a:ea typeface="Amatic SC" pitchFamily="2" charset="-79"/>
                <a:cs typeface="Amatic SC" pitchFamily="2" charset="-79"/>
              </a:rPr>
              <a:t>readingwriting</a:t>
            </a:r>
            <a:r>
              <a:rPr lang="en-US" sz="3200" b="1" i="0" dirty="0">
                <a:solidFill>
                  <a:srgbClr val="212121"/>
                </a:solidFill>
                <a:effectLst/>
                <a:latin typeface="Amatic SC" pitchFamily="2" charset="-79"/>
                <a:ea typeface="Amatic SC" pitchFamily="2" charset="-79"/>
                <a:cs typeface="Amatic SC" pitchFamily="2" charset="-79"/>
              </a:rPr>
              <a:t>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80" dirty="0">
                <a:latin typeface="Proxima Nova Rg"/>
                <a:ea typeface="Proxima Nova Rg"/>
                <a:cs typeface="Proxima Nova Rg"/>
                <a:sym typeface="Proxima Nova"/>
              </a:rPr>
              <a:t>Interactive Video Instructor Editing View</a:t>
            </a:r>
            <a:endParaRPr sz="3280" b="1" dirty="0">
              <a:latin typeface="Proxima Nova Rg"/>
              <a:ea typeface="Proxima Nova Rg"/>
              <a:cs typeface="Proxima Nova Rg"/>
              <a:sym typeface="Proxima Nova"/>
            </a:endParaRPr>
          </a:p>
        </p:txBody>
      </p:sp>
      <p:pic>
        <p:nvPicPr>
          <p:cNvPr id="99" name="Google Shape;99;p19" descr="examples from play posit"/>
          <p:cNvPicPr preferRelativeResize="0"/>
          <p:nvPr/>
        </p:nvPicPr>
        <p:blipFill rotWithShape="1">
          <a:blip r:embed="rId3">
            <a:alphaModFix/>
          </a:blip>
          <a:srcRect l="8963" r="8955"/>
          <a:stretch/>
        </p:blipFill>
        <p:spPr>
          <a:xfrm>
            <a:off x="1651850" y="943100"/>
            <a:ext cx="5510424" cy="417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30800" y="74075"/>
            <a:ext cx="4941300" cy="490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020" dirty="0" err="1"/>
              <a:t>PlayPosit</a:t>
            </a:r>
            <a:r>
              <a:rPr lang="en" sz="4020" dirty="0"/>
              <a:t> Goody Bag Courtesy of Brady Venables, </a:t>
            </a:r>
            <a:r>
              <a:rPr lang="en" sz="4020" dirty="0" err="1"/>
              <a:t>playposit</a:t>
            </a:r>
            <a:r>
              <a:rPr lang="en" sz="4020" dirty="0"/>
              <a:t> instructional designer</a:t>
            </a:r>
            <a:endParaRPr sz="3030" dirty="0">
              <a:solidFill>
                <a:srgbClr val="030303"/>
              </a:solidFill>
            </a:endParaRPr>
          </a:p>
          <a:p>
            <a:pPr marL="0" lvl="0" indent="0" algn="ctr" rtl="0">
              <a:lnSpc>
                <a:spcPct val="115000"/>
              </a:lnSpc>
              <a:spcBef>
                <a:spcPts val="1800"/>
              </a:spcBef>
              <a:spcAft>
                <a:spcPts val="0"/>
              </a:spcAft>
              <a:buSzPts val="990"/>
              <a:buNone/>
            </a:pPr>
            <a:r>
              <a:rPr lang="en" sz="2550" dirty="0">
                <a:solidFill>
                  <a:srgbClr val="222222"/>
                </a:solidFill>
                <a:highlight>
                  <a:srgbClr val="FFFFFF"/>
                </a:highlight>
                <a:uFill>
                  <a:noFill/>
                </a:uFill>
                <a:hlinkClick r:id="rId3">
                  <a:extLst>
                    <a:ext uri="{A12FA001-AC4F-418D-AE19-62706E023703}">
                      <ahyp:hlinkClr xmlns:ahyp="http://schemas.microsoft.com/office/drawing/2018/hyperlinkcolor" val="tx"/>
                    </a:ext>
                  </a:extLst>
                </a:hlinkClick>
              </a:rPr>
              <a:t>https://www.playposit.com/playlist/j5j3rc4mvjrv</a:t>
            </a:r>
            <a:endParaRPr sz="4430" dirty="0">
              <a:solidFill>
                <a:srgbClr val="222222"/>
              </a:solidFill>
            </a:endParaRPr>
          </a:p>
        </p:txBody>
      </p:sp>
      <p:sp>
        <p:nvSpPr>
          <p:cNvPr id="105" name="Google Shape;105;p20"/>
          <p:cNvSpPr txBox="1"/>
          <p:nvPr/>
        </p:nvSpPr>
        <p:spPr>
          <a:xfrm>
            <a:off x="5713125" y="753750"/>
            <a:ext cx="2470500" cy="34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500"/>
              </a:spcAft>
              <a:buNone/>
            </a:pPr>
            <a:r>
              <a:rPr lang="en" sz="1100"/>
              <a:t>Brady Venables, instructional designer with PlayPosit, has spent years exploring, implementing, and refining instructional practices that incorporate technology. Her passion for helping instructors uncover edtech practices and solutions that enhance the teacher-student relationship led her from the classroom to district level administration and eventually to PlayPosit.  She is passionate about both helping instructors elevate their teaching practices with interactive video and helping leadership align PlayPosit to greater institutional goals and outcomes.  </a:t>
            </a: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descr="Curiosity &amp; Wonder with open book showing pencil drawing with pirate and ship"/>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1" name="Google Shape;111;p21"/>
          <p:cNvSpPr txBox="1">
            <a:spLocks noGrp="1"/>
          </p:cNvSpPr>
          <p:nvPr>
            <p:ph type="title"/>
          </p:nvPr>
        </p:nvSpPr>
        <p:spPr>
          <a:xfrm>
            <a:off x="304475" y="307825"/>
            <a:ext cx="8274300" cy="37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000" dirty="0">
                <a:solidFill>
                  <a:srgbClr val="E69138"/>
                </a:solidFill>
                <a:latin typeface="Proxima Nova Rg"/>
                <a:ea typeface="Proxima Nova Rg"/>
                <a:cs typeface="Proxima Nova Rg"/>
                <a:sym typeface="Proxima Nova"/>
              </a:rPr>
              <a:t>Curiosity &amp; Wonder </a:t>
            </a:r>
            <a:endParaRPr sz="7000" b="1" dirty="0">
              <a:solidFill>
                <a:srgbClr val="E69138"/>
              </a:solidFill>
              <a:latin typeface="Proxima Nova Rg"/>
              <a:ea typeface="Proxima Nova Rg"/>
              <a:cs typeface="Proxima Nova Rg"/>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22"/>
          <p:cNvSpPr txBox="1"/>
          <p:nvPr/>
        </p:nvSpPr>
        <p:spPr>
          <a:xfrm>
            <a:off x="141325" y="3500350"/>
            <a:ext cx="2127600" cy="122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16">
                <a:solidFill>
                  <a:srgbClr val="494949"/>
                </a:solidFill>
                <a:highlight>
                  <a:schemeClr val="lt1"/>
                </a:highlight>
              </a:rPr>
              <a:t>Unmodified Video</a:t>
            </a:r>
            <a:endParaRPr sz="1716">
              <a:solidFill>
                <a:srgbClr val="494949"/>
              </a:solidFill>
              <a:highlight>
                <a:schemeClr val="lt1"/>
              </a:highlight>
            </a:endParaRPr>
          </a:p>
          <a:p>
            <a:pPr marL="0" lvl="0" indent="0" algn="l" rtl="0">
              <a:spcBef>
                <a:spcPts val="0"/>
              </a:spcBef>
              <a:spcAft>
                <a:spcPts val="0"/>
              </a:spcAft>
              <a:buNone/>
            </a:pPr>
            <a:r>
              <a:rPr lang="en" sz="1666" b="1">
                <a:solidFill>
                  <a:schemeClr val="accent1"/>
                </a:solidFill>
                <a:latin typeface="Amatic SC"/>
                <a:ea typeface="Amatic SC"/>
                <a:cs typeface="Amatic SC"/>
                <a:sym typeface="Amatic SC"/>
              </a:rPr>
              <a:t>Michael Wesch</a:t>
            </a:r>
            <a:endParaRPr sz="888" b="1">
              <a:solidFill>
                <a:schemeClr val="accent1"/>
              </a:solidFill>
              <a:latin typeface="Amatic SC"/>
              <a:ea typeface="Amatic SC"/>
              <a:cs typeface="Amatic SC"/>
              <a:sym typeface="Amatic SC"/>
            </a:endParaRPr>
          </a:p>
          <a:p>
            <a:pPr marL="0" lvl="0" indent="0" algn="l" rtl="0">
              <a:spcBef>
                <a:spcPts val="0"/>
              </a:spcBef>
              <a:spcAft>
                <a:spcPts val="0"/>
              </a:spcAft>
              <a:buNone/>
            </a:pPr>
            <a:r>
              <a:rPr lang="en" sz="1688" b="1">
                <a:solidFill>
                  <a:srgbClr val="444444"/>
                </a:solidFill>
                <a:uFill>
                  <a:noFill/>
                </a:uFill>
                <a:latin typeface="Amatic SC"/>
                <a:ea typeface="Amatic SC"/>
                <a:cs typeface="Amatic SC"/>
                <a:sym typeface="Amatic SC"/>
                <a:hlinkClick r:id="rId3">
                  <a:extLst>
                    <a:ext uri="{A12FA001-AC4F-418D-AE19-62706E023703}">
                      <ahyp:hlinkClr xmlns:ahyp="http://schemas.microsoft.com/office/drawing/2018/hyperlinkcolor" val="tx"/>
                    </a:ext>
                  </a:extLst>
                </a:hlinkClick>
              </a:rPr>
              <a:t>https://www.k-state.edu</a:t>
            </a:r>
            <a:endParaRPr sz="1688" b="1">
              <a:solidFill>
                <a:srgbClr val="444444"/>
              </a:solidFill>
              <a:latin typeface="Amatic SC"/>
              <a:ea typeface="Amatic SC"/>
              <a:cs typeface="Amatic SC"/>
              <a:sym typeface="Amatic SC"/>
            </a:endParaRPr>
          </a:p>
          <a:p>
            <a:pPr marL="0" lvl="0" indent="0" algn="l" rtl="0">
              <a:spcBef>
                <a:spcPts val="0"/>
              </a:spcBef>
              <a:spcAft>
                <a:spcPts val="0"/>
              </a:spcAft>
              <a:buNone/>
            </a:pPr>
            <a:r>
              <a:rPr lang="en" sz="1688" b="1">
                <a:solidFill>
                  <a:srgbClr val="444444"/>
                </a:solidFill>
                <a:latin typeface="Amatic SC"/>
                <a:ea typeface="Amatic SC"/>
                <a:cs typeface="Amatic SC"/>
                <a:sym typeface="Amatic SC"/>
              </a:rPr>
              <a:t>/sasw/faculty/wesch.html</a:t>
            </a:r>
            <a:endParaRPr sz="1716">
              <a:solidFill>
                <a:srgbClr val="030303"/>
              </a:solidFill>
              <a:highlight>
                <a:schemeClr val="lt1"/>
              </a:highlight>
              <a:latin typeface="Amatic SC"/>
              <a:ea typeface="Amatic SC"/>
              <a:cs typeface="Amatic SC"/>
              <a:sym typeface="Amatic SC"/>
            </a:endParaRPr>
          </a:p>
        </p:txBody>
      </p:sp>
      <p:pic>
        <p:nvPicPr>
          <p:cNvPr id="118" name="Google Shape;118;p22" descr="Center for Teaching Excellence Invited Speaker Series, October 3, 2013&#10;&#10;Is this an &quot;Age of Whatever,&quot; where anything is possible? Or an age of &quot;whatever,&quot; where we feel increasingly disconnected and disempowered? Join cultural anthropologist Dr. Michael Wesch to experience the sense of wonder possible when we harness new tools to connect, collaborate, and create.&#10;&#10;Michael Wesch, associate professor of cultural anthropology at Kansas State University, explores the effects of social media and digital technology on global society. His videos on culture, technology, education, and information have been viewed over 20 million times, translated in over 20 languages, and are frequently featured at international film festivals and major academic conferences worldwide." title="Michael Wesch: The End of Wonder in the Age of Whatever">
            <a:hlinkClick r:id="rId4"/>
          </p:cNvPr>
          <p:cNvPicPr preferRelativeResize="0"/>
          <p:nvPr/>
        </p:nvPicPr>
        <p:blipFill>
          <a:blip r:embed="rId5">
            <a:alphaModFix/>
          </a:blip>
          <a:stretch>
            <a:fillRect/>
          </a:stretch>
        </p:blipFill>
        <p:spPr>
          <a:xfrm>
            <a:off x="2117993" y="3272017"/>
            <a:ext cx="2262600" cy="1696925"/>
          </a:xfrm>
          <a:prstGeom prst="rect">
            <a:avLst/>
          </a:prstGeom>
          <a:noFill/>
          <a:ln>
            <a:noFill/>
          </a:ln>
        </p:spPr>
      </p:pic>
      <p:pic>
        <p:nvPicPr>
          <p:cNvPr id="119" name="Google Shape;119;p2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157911" y="2807494"/>
            <a:ext cx="2329800" cy="2242856"/>
          </a:xfrm>
          <a:prstGeom prst="rect">
            <a:avLst/>
          </a:prstGeom>
          <a:noFill/>
          <a:ln>
            <a:noFill/>
          </a:ln>
        </p:spPr>
      </p:pic>
      <p:sp>
        <p:nvSpPr>
          <p:cNvPr id="7" name="Title 6">
            <a:extLst>
              <a:ext uri="{FF2B5EF4-FFF2-40B4-BE49-F238E27FC236}">
                <a16:creationId xmlns:a16="http://schemas.microsoft.com/office/drawing/2014/main" id="{4EA75600-662B-369F-E822-4EBFACEA1119}"/>
              </a:ext>
            </a:extLst>
          </p:cNvPr>
          <p:cNvSpPr>
            <a:spLocks noGrp="1"/>
          </p:cNvSpPr>
          <p:nvPr>
            <p:ph type="title"/>
          </p:nvPr>
        </p:nvSpPr>
        <p:spPr>
          <a:xfrm>
            <a:off x="141325" y="102233"/>
            <a:ext cx="8645488" cy="2705261"/>
          </a:xfrm>
        </p:spPr>
        <p:txBody>
          <a:bodyPr>
            <a:normAutofit fontScale="90000"/>
          </a:bodyPr>
          <a:lstStyle/>
          <a:p>
            <a:pPr lvl="0"/>
            <a:r>
              <a:rPr lang="en-US" dirty="0"/>
              <a:t>The End of Wonder in the</a:t>
            </a:r>
            <a:br>
              <a:rPr lang="en-US" dirty="0"/>
            </a:br>
            <a:r>
              <a:rPr lang="en-US" dirty="0"/>
              <a:t>Age of Whatever</a:t>
            </a:r>
            <a:br>
              <a:rPr lang="en-US" dirty="0"/>
            </a:br>
            <a:r>
              <a:rPr lang="en-US" dirty="0"/>
              <a:t>Interactive video:</a:t>
            </a:r>
            <a:br>
              <a:rPr lang="en-US" dirty="0"/>
            </a:br>
            <a:r>
              <a:rPr lang="en-US" dirty="0">
                <a:hlinkClick r:id="rId7"/>
              </a:rPr>
              <a:t>https://tinyurl.com/endofwonder</a:t>
            </a:r>
            <a:endParaRPr lang="en-US" dirty="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331</Words>
  <Application>Microsoft Macintosh PowerPoint</Application>
  <PresentationFormat>On-screen Show (16:9)</PresentationFormat>
  <Paragraphs>45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vt:lpstr>
      <vt:lpstr>Amatic SC</vt:lpstr>
      <vt:lpstr>Proxima Nova Rg</vt:lpstr>
      <vt:lpstr>Source Code Pro</vt:lpstr>
      <vt:lpstr>Arial</vt:lpstr>
      <vt:lpstr>Beach Day</vt:lpstr>
      <vt:lpstr>Spark curiosity and build learner autonomy with interactive video  </vt:lpstr>
      <vt:lpstr>Play Posit Canvas</vt:lpstr>
      <vt:lpstr>Shakespeare Example</vt:lpstr>
      <vt:lpstr>Interactive Video Assignment Student View</vt:lpstr>
      <vt:lpstr>Interactive Reading And Expressive  Writing Interactive video: https://tiny.one/readingwriting </vt:lpstr>
      <vt:lpstr>Interactive Video Instructor Editing View</vt:lpstr>
      <vt:lpstr>PlayPosit Goody Bag Courtesy of Brady Venables, playposit instructional designer https://www.playposit.com/playlist/j5j3rc4mvjrv</vt:lpstr>
      <vt:lpstr>Curiosity &amp; Wonder </vt:lpstr>
      <vt:lpstr>The End of Wonder in the Age of Whatever Interactive video: https://tinyurl.com/endofwonder</vt:lpstr>
      <vt:lpstr>Circle of Wonder</vt:lpstr>
      <vt:lpstr>3 Rules to  Spark Learning Interactive Video: https://tiny.one/3rules</vt:lpstr>
      <vt:lpstr>Video</vt:lpstr>
      <vt:lpstr>What Makes a Poem … A poem? Interactive video: https://tiny.one/makesapoem</vt:lpstr>
      <vt:lpstr>Student Reflections</vt:lpstr>
      <vt:lpstr>Q&amp;A</vt:lpstr>
      <vt:lpstr>Thank you for joining me! Please stay in touch!  @juliegamberg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Spark curiosity and build learner autonomy with interactive video                                      </dc:title>
  <cp:lastModifiedBy>Cheryl Chapman</cp:lastModifiedBy>
  <cp:revision>3</cp:revision>
  <dcterms:modified xsi:type="dcterms:W3CDTF">2023-04-29T04:23:08Z</dcterms:modified>
</cp:coreProperties>
</file>