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B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3575A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3B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3575A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12" y="5944080"/>
            <a:ext cx="1263850" cy="477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" y="5702776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>
                <a:moveTo>
                  <a:pt x="0" y="0"/>
                </a:moveTo>
                <a:lnTo>
                  <a:pt x="9753599" y="0"/>
                </a:lnTo>
              </a:path>
            </a:pathLst>
          </a:custGeom>
          <a:ln w="10159">
            <a:solidFill>
              <a:srgbClr val="E3E5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975104"/>
            <a:ext cx="3505200" cy="3730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3575A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3575A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410711"/>
            <a:ext cx="9753600" cy="32186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41" y="6219070"/>
            <a:ext cx="335220" cy="3352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1086" y="1878982"/>
            <a:ext cx="3486881" cy="7990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3575A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512" y="5944080"/>
            <a:ext cx="1263850" cy="477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" y="5702776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>
                <a:moveTo>
                  <a:pt x="0" y="0"/>
                </a:moveTo>
                <a:lnTo>
                  <a:pt x="9753599" y="0"/>
                </a:lnTo>
              </a:path>
            </a:pathLst>
          </a:custGeom>
          <a:ln w="10159">
            <a:solidFill>
              <a:srgbClr val="E3E5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8474" y="1630680"/>
            <a:ext cx="848145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332" y="2847339"/>
            <a:ext cx="8134984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B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01252" y="6277355"/>
            <a:ext cx="213359" cy="186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3575A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mailto:econstantin@cypresscolleg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mini.google.com/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.org/TR/WCAG21/#audio-description-or-media-alternative-prerecorded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ylab.ai/project/cmjbthm082hifqq0vufbo70dg" TargetMode="External"/><Relationship Id="rId3" Type="http://schemas.openxmlformats.org/officeDocument/2006/relationships/hyperlink" Target="https://onlinenetworkofeducators.org/" TargetMode="External"/><Relationship Id="rId7" Type="http://schemas.openxmlformats.org/officeDocument/2006/relationships/hyperlink" Target="https://www.playlab.ai/project/cmej1tcja09xvoh0u75yuys6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ylab.ai/project/cm22h70nn086x98ehebdkdcv2" TargetMode="External"/><Relationship Id="rId5" Type="http://schemas.openxmlformats.org/officeDocument/2006/relationships/hyperlink" Target="https://cccaccessibility.org/" TargetMode="External"/><Relationship Id="rId4" Type="http://schemas.openxmlformats.org/officeDocument/2006/relationships/hyperlink" Target="https://webaim.org/training/online/ccc/course/registration" TargetMode="External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cmm@ccctechcenter.org" TargetMode="External"/><Relationship Id="rId2" Type="http://schemas.openxmlformats.org/officeDocument/2006/relationships/hyperlink" Target="mailto:ggrace@cvc.edu?subject=mailto:accessibility@ccctechcen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din.com/cccaccessibilitycenter" TargetMode="External"/><Relationship Id="rId5" Type="http://schemas.openxmlformats.org/officeDocument/2006/relationships/hyperlink" Target="https://www.cccco.edu/Accessibility" TargetMode="External"/><Relationship Id="rId4" Type="http://schemas.openxmlformats.org/officeDocument/2006/relationships/hyperlink" Target="http://cccaccessibility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9" y="1975104"/>
            <a:ext cx="3505200" cy="37307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83411" y="1630680"/>
            <a:ext cx="65703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latin typeface="Arial"/>
                <a:cs typeface="Arial"/>
              </a:rPr>
              <a:t>Housekeeping</a:t>
            </a:r>
            <a:r>
              <a:rPr b="0" spc="-225" dirty="0">
                <a:latin typeface="Arial"/>
                <a:cs typeface="Arial"/>
              </a:rPr>
              <a:t> </a:t>
            </a:r>
            <a:r>
              <a:rPr b="0" spc="-200" dirty="0">
                <a:latin typeface="Arial"/>
                <a:cs typeface="Arial"/>
              </a:rPr>
              <a:t>and</a:t>
            </a:r>
            <a:r>
              <a:rPr b="0" spc="-225" dirty="0">
                <a:latin typeface="Arial"/>
                <a:cs typeface="Arial"/>
              </a:rPr>
              <a:t> </a:t>
            </a:r>
            <a:r>
              <a:rPr b="0" spc="-254" dirty="0">
                <a:latin typeface="Arial"/>
                <a:cs typeface="Arial"/>
              </a:rPr>
              <a:t>Agenda</a:t>
            </a:r>
            <a:r>
              <a:rPr b="0" spc="-229" dirty="0">
                <a:latin typeface="Arial"/>
                <a:cs typeface="Arial"/>
              </a:rPr>
              <a:t> </a:t>
            </a:r>
            <a:r>
              <a:rPr b="0" spc="-114" dirty="0">
                <a:latin typeface="Arial"/>
                <a:cs typeface="Arial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493" y="2264664"/>
            <a:ext cx="7148195" cy="273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Tech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Support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spc="-10" dirty="0">
                <a:latin typeface="Arial"/>
                <a:cs typeface="Arial"/>
              </a:rPr>
              <a:t>Technical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support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available</a:t>
            </a: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Closed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Captioning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dirty="0">
                <a:latin typeface="Arial"/>
                <a:cs typeface="Arial"/>
              </a:rPr>
              <a:t>Click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Closed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Caption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(CC)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tab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read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live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captions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25" dirty="0">
                <a:latin typeface="Arial"/>
                <a:cs typeface="Arial"/>
              </a:rPr>
              <a:t>Q&amp;A</a:t>
            </a:r>
            <a:endParaRPr sz="1100" dirty="0">
              <a:latin typeface="Arial"/>
              <a:cs typeface="Arial"/>
            </a:endParaRPr>
          </a:p>
          <a:p>
            <a:pPr marL="12700" marR="220345">
              <a:lnSpc>
                <a:spcPct val="102699"/>
              </a:lnSpc>
              <a:spcBef>
                <a:spcPts val="850"/>
              </a:spcBef>
            </a:pP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will be muted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your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camera’s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during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entire webinar. Click the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Q&amp;A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tab 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enter questions for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presenters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read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their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responses.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best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answer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many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questions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before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this </a:t>
            </a:r>
            <a:r>
              <a:rPr sz="1100" dirty="0">
                <a:latin typeface="Arial"/>
                <a:cs typeface="Arial"/>
              </a:rPr>
              <a:t>session.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Questions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unable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answer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addressed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post-event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coming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weeks.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Recording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890"/>
              </a:spcBef>
            </a:pPr>
            <a:r>
              <a:rPr sz="1100" dirty="0">
                <a:latin typeface="Arial"/>
                <a:cs typeface="Arial"/>
              </a:rPr>
              <a:t>This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session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recorded.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734636" y="2967162"/>
            <a:ext cx="3943350" cy="1668145"/>
            <a:chOff x="4734636" y="2967162"/>
            <a:chExt cx="3943350" cy="1668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636" y="2967162"/>
              <a:ext cx="589125" cy="4817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6899" y="3886200"/>
              <a:ext cx="510764" cy="7489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6163886"/>
            <a:ext cx="9753600" cy="466090"/>
            <a:chOff x="152400" y="6163886"/>
            <a:chExt cx="9753600" cy="466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1" y="6219070"/>
              <a:ext cx="335220" cy="335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" y="6163886"/>
              <a:ext cx="9753600" cy="466090"/>
            </a:xfrm>
            <a:custGeom>
              <a:avLst/>
              <a:gdLst/>
              <a:ahLst/>
              <a:cxnLst/>
              <a:rect l="l" t="t" r="r" b="b"/>
              <a:pathLst>
                <a:path w="9753600" h="466090">
                  <a:moveTo>
                    <a:pt x="9753600" y="0"/>
                  </a:moveTo>
                  <a:lnTo>
                    <a:pt x="0" y="0"/>
                  </a:lnTo>
                  <a:lnTo>
                    <a:pt x="0" y="465513"/>
                  </a:lnTo>
                  <a:lnTo>
                    <a:pt x="9753600" y="465513"/>
                  </a:lnTo>
                  <a:lnTo>
                    <a:pt x="9753600" y="0"/>
                  </a:lnTo>
                  <a:close/>
                </a:path>
              </a:pathLst>
            </a:custGeom>
            <a:solidFill>
              <a:srgbClr val="044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636894"/>
            <a:ext cx="9753600" cy="120014"/>
          </a:xfrm>
          <a:custGeom>
            <a:avLst/>
            <a:gdLst/>
            <a:ahLst/>
            <a:cxnLst/>
            <a:rect l="l" t="t" r="r" b="b"/>
            <a:pathLst>
              <a:path w="9753600" h="120014">
                <a:moveTo>
                  <a:pt x="9753600" y="0"/>
                </a:moveTo>
                <a:lnTo>
                  <a:pt x="0" y="0"/>
                </a:lnTo>
                <a:lnTo>
                  <a:pt x="0" y="119823"/>
                </a:lnTo>
                <a:lnTo>
                  <a:pt x="9753600" y="119823"/>
                </a:lnTo>
                <a:lnTo>
                  <a:pt x="9753600" y="0"/>
                </a:lnTo>
                <a:close/>
              </a:path>
            </a:pathLst>
          </a:custGeom>
          <a:solidFill>
            <a:srgbClr val="04A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741" y="6219071"/>
            <a:ext cx="335220" cy="33522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52400" y="1143000"/>
            <a:ext cx="9753600" cy="1494155"/>
          </a:xfrm>
          <a:prstGeom prst="rect">
            <a:avLst/>
          </a:prstGeom>
          <a:solidFill>
            <a:srgbClr val="044C7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2900">
              <a:latin typeface="Times New Roman"/>
              <a:cs typeface="Times New Roman"/>
            </a:endParaRPr>
          </a:p>
          <a:p>
            <a:pPr marL="738505">
              <a:lnSpc>
                <a:spcPct val="100000"/>
              </a:lnSpc>
            </a:pP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AI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900" b="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Academia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2026: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spc="-10" dirty="0">
                <a:solidFill>
                  <a:srgbClr val="FFFFFF"/>
                </a:solidFill>
                <a:latin typeface="Georgia"/>
                <a:cs typeface="Georgia"/>
              </a:rPr>
              <a:t>Navigating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spc="-10" dirty="0">
                <a:solidFill>
                  <a:srgbClr val="FFFFFF"/>
                </a:solidFill>
                <a:latin typeface="Georgia"/>
                <a:cs typeface="Georgia"/>
              </a:rPr>
              <a:t>Future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0027" y="6315802"/>
            <a:ext cx="223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878332" y="2847339"/>
            <a:ext cx="8134984" cy="22007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/>
              <a:t>Event</a:t>
            </a:r>
            <a:r>
              <a:rPr spc="-35" dirty="0"/>
              <a:t> </a:t>
            </a:r>
            <a:r>
              <a:rPr spc="-10" dirty="0"/>
              <a:t>Dates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b="0" dirty="0">
                <a:latin typeface="Arial"/>
                <a:cs typeface="Arial"/>
              </a:rPr>
              <a:t>Thursday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March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19,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2026,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1pm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Saturday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March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21,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2026,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12:15pm</a:t>
            </a:r>
          </a:p>
          <a:p>
            <a:pPr marL="195580" marR="5080" indent="-182880">
              <a:lnSpc>
                <a:spcPct val="91300"/>
              </a:lnSpc>
              <a:spcBef>
                <a:spcPts val="1055"/>
              </a:spcBef>
              <a:buChar char="•"/>
              <a:tabLst>
                <a:tab pos="195580" algn="l"/>
                <a:tab pos="196850" algn="l"/>
              </a:tabLst>
            </a:pPr>
            <a:r>
              <a:rPr b="0" dirty="0">
                <a:latin typeface="Arial"/>
                <a:cs typeface="Arial"/>
              </a:rPr>
              <a:t>	In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partnership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California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Community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Colleges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Chancellor's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Office,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Academic </a:t>
            </a:r>
            <a:r>
              <a:rPr b="0" dirty="0">
                <a:latin typeface="Arial"/>
                <a:cs typeface="Arial"/>
              </a:rPr>
              <a:t>Senate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California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Community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Colleges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pleased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announce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dirty="0"/>
              <a:t>AI</a:t>
            </a:r>
            <a:r>
              <a:rPr spc="-2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Academia </a:t>
            </a:r>
            <a:r>
              <a:rPr dirty="0"/>
              <a:t>2026:</a:t>
            </a:r>
            <a:r>
              <a:rPr spc="-35" dirty="0"/>
              <a:t> </a:t>
            </a:r>
            <a:r>
              <a:rPr dirty="0"/>
              <a:t>Navigating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Future</a:t>
            </a:r>
            <a:r>
              <a:rPr b="0" spc="-10" dirty="0">
                <a:latin typeface="Arial"/>
                <a:cs typeface="Arial"/>
              </a:rPr>
              <a:t>.</a:t>
            </a:r>
          </a:p>
          <a:p>
            <a:pPr marL="196850" indent="-184150">
              <a:lnSpc>
                <a:spcPct val="100000"/>
              </a:lnSpc>
              <a:spcBef>
                <a:spcPts val="575"/>
              </a:spcBef>
              <a:buChar char="•"/>
              <a:tabLst>
                <a:tab pos="196850" algn="l"/>
              </a:tabLst>
            </a:pPr>
            <a:r>
              <a:rPr b="0" dirty="0">
                <a:latin typeface="Arial"/>
                <a:cs typeface="Arial"/>
              </a:rPr>
              <a:t>This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institute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will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center:</a:t>
            </a:r>
          </a:p>
          <a:p>
            <a:pPr marL="561340" marR="149225" lvl="1" indent="-182880">
              <a:lnSpc>
                <a:spcPts val="1610"/>
              </a:lnSpc>
              <a:spcBef>
                <a:spcPts val="385"/>
              </a:spcBef>
              <a:buChar char="•"/>
              <a:tabLst>
                <a:tab pos="561340" algn="l"/>
              </a:tabLst>
            </a:pP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discipline-grounded</a:t>
            </a:r>
            <a:r>
              <a:rPr sz="1400" spc="1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practices,</a:t>
            </a:r>
            <a:r>
              <a:rPr sz="1400" spc="15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nuanced</a:t>
            </a:r>
            <a:r>
              <a:rPr sz="1400" spc="1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conversations,</a:t>
            </a:r>
            <a:r>
              <a:rPr sz="1400" spc="15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and</a:t>
            </a:r>
            <a:r>
              <a:rPr sz="1400" spc="1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actionable</a:t>
            </a:r>
            <a:r>
              <a:rPr sz="1400" spc="1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solutions</a:t>
            </a:r>
            <a:r>
              <a:rPr sz="1400" spc="16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for</a:t>
            </a:r>
            <a:r>
              <a:rPr sz="1400" spc="1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Arial"/>
                <a:cs typeface="Arial"/>
              </a:rPr>
              <a:t>teaching </a:t>
            </a:r>
            <a:r>
              <a:rPr sz="1400" dirty="0">
                <a:solidFill>
                  <a:srgbClr val="3B3838"/>
                </a:solidFill>
                <a:latin typeface="Arial"/>
                <a:cs typeface="Arial"/>
              </a:rPr>
              <a:t>and</a:t>
            </a:r>
            <a:r>
              <a:rPr sz="1400" spc="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Arial"/>
                <a:cs typeface="Arial"/>
              </a:rPr>
              <a:t>learning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6163886"/>
            <a:ext cx="9753600" cy="466090"/>
            <a:chOff x="152400" y="6163886"/>
            <a:chExt cx="9753600" cy="466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1" y="6219070"/>
              <a:ext cx="335220" cy="335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" y="6163886"/>
              <a:ext cx="9753600" cy="466090"/>
            </a:xfrm>
            <a:custGeom>
              <a:avLst/>
              <a:gdLst/>
              <a:ahLst/>
              <a:cxnLst/>
              <a:rect l="l" t="t" r="r" b="b"/>
              <a:pathLst>
                <a:path w="9753600" h="466090">
                  <a:moveTo>
                    <a:pt x="9753600" y="0"/>
                  </a:moveTo>
                  <a:lnTo>
                    <a:pt x="0" y="0"/>
                  </a:lnTo>
                  <a:lnTo>
                    <a:pt x="0" y="465513"/>
                  </a:lnTo>
                  <a:lnTo>
                    <a:pt x="9753600" y="465513"/>
                  </a:lnTo>
                  <a:lnTo>
                    <a:pt x="9753600" y="0"/>
                  </a:lnTo>
                  <a:close/>
                </a:path>
              </a:pathLst>
            </a:custGeom>
            <a:solidFill>
              <a:srgbClr val="044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400" y="2636894"/>
            <a:ext cx="9753600" cy="120014"/>
          </a:xfrm>
          <a:custGeom>
            <a:avLst/>
            <a:gdLst/>
            <a:ahLst/>
            <a:cxnLst/>
            <a:rect l="l" t="t" r="r" b="b"/>
            <a:pathLst>
              <a:path w="9753600" h="120014">
                <a:moveTo>
                  <a:pt x="9753600" y="0"/>
                </a:moveTo>
                <a:lnTo>
                  <a:pt x="0" y="0"/>
                </a:lnTo>
                <a:lnTo>
                  <a:pt x="0" y="119823"/>
                </a:lnTo>
                <a:lnTo>
                  <a:pt x="9753600" y="119823"/>
                </a:lnTo>
                <a:lnTo>
                  <a:pt x="9753600" y="0"/>
                </a:lnTo>
                <a:close/>
              </a:path>
            </a:pathLst>
          </a:custGeom>
          <a:solidFill>
            <a:srgbClr val="04A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741" y="6219071"/>
            <a:ext cx="335220" cy="33522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52400" y="1143000"/>
            <a:ext cx="9753600" cy="1494155"/>
          </a:xfrm>
          <a:prstGeom prst="rect">
            <a:avLst/>
          </a:prstGeom>
          <a:solidFill>
            <a:srgbClr val="044C7F"/>
          </a:solidFill>
        </p:spPr>
        <p:txBody>
          <a:bodyPr vert="horz" wrap="square" lIns="0" tIns="147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65"/>
              </a:spcBef>
            </a:pPr>
            <a:endParaRPr sz="2900">
              <a:latin typeface="Times New Roman"/>
              <a:cs typeface="Times New Roman"/>
            </a:endParaRPr>
          </a:p>
          <a:p>
            <a:pPr marL="738505" marR="811530">
              <a:lnSpc>
                <a:spcPts val="3100"/>
              </a:lnSpc>
              <a:spcBef>
                <a:spcPts val="5"/>
              </a:spcBef>
            </a:pP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AI</a:t>
            </a:r>
            <a:r>
              <a:rPr sz="2900" b="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Pedagogy</a:t>
            </a:r>
            <a:r>
              <a:rPr sz="2900" b="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Brown</a:t>
            </a:r>
            <a:r>
              <a:rPr sz="2900" b="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Bag</a:t>
            </a:r>
            <a:r>
              <a:rPr sz="2900" b="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Office</a:t>
            </a:r>
            <a:r>
              <a:rPr sz="2900" b="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Hour</a:t>
            </a:r>
            <a:r>
              <a:rPr sz="2900" b="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2900" b="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spc="-10" dirty="0">
                <a:solidFill>
                  <a:srgbClr val="FFFFFF"/>
                </a:solidFill>
                <a:latin typeface="Georgia"/>
                <a:cs typeface="Georgia"/>
              </a:rPr>
              <a:t>Online </a:t>
            </a:r>
            <a:r>
              <a:rPr sz="2900" b="0" dirty="0">
                <a:solidFill>
                  <a:srgbClr val="FFFFFF"/>
                </a:solidFill>
                <a:latin typeface="Georgia"/>
                <a:cs typeface="Georgia"/>
              </a:rPr>
              <a:t>Education</a:t>
            </a:r>
            <a:r>
              <a:rPr sz="2900" b="0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b="0" spc="-10" dirty="0">
                <a:solidFill>
                  <a:srgbClr val="FFFFFF"/>
                </a:solidFill>
                <a:latin typeface="Georgia"/>
                <a:cs typeface="Georgia"/>
              </a:rPr>
              <a:t>Committee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878332" y="2847339"/>
            <a:ext cx="8134984" cy="20279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/>
              <a:t>Event</a:t>
            </a:r>
            <a:r>
              <a:rPr spc="-35" dirty="0"/>
              <a:t> </a:t>
            </a:r>
            <a:r>
              <a:rPr spc="-10" dirty="0"/>
              <a:t>Dates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b="0" spc="-10" dirty="0">
                <a:latin typeface="Arial"/>
                <a:cs typeface="Arial"/>
              </a:rPr>
              <a:t>Thursday,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Feb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5,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2026,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11am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12pm</a:t>
            </a:r>
          </a:p>
          <a:p>
            <a:pPr marL="12700" marR="85090">
              <a:lnSpc>
                <a:spcPts val="1700"/>
              </a:lnSpc>
              <a:spcBef>
                <a:spcPts val="1125"/>
              </a:spcBef>
            </a:pPr>
            <a:r>
              <a:rPr b="0" dirty="0">
                <a:latin typeface="Arial"/>
                <a:cs typeface="Arial"/>
              </a:rPr>
              <a:t>Do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you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have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questions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and/or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curiosity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about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teaching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strategies,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class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policies, </a:t>
            </a:r>
            <a:r>
              <a:rPr b="0" dirty="0">
                <a:latin typeface="Arial"/>
                <a:cs typeface="Arial"/>
              </a:rPr>
              <a:t>student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instructor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tools,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other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topic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around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pedagogy?</a:t>
            </a:r>
          </a:p>
          <a:p>
            <a:pPr marL="12700" marR="30480">
              <a:lnSpc>
                <a:spcPts val="1700"/>
              </a:lnSpc>
              <a:spcBef>
                <a:spcPts val="900"/>
              </a:spcBef>
            </a:pPr>
            <a:r>
              <a:rPr b="0" dirty="0">
                <a:latin typeface="Arial"/>
                <a:cs typeface="Arial"/>
              </a:rPr>
              <a:t>Join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this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office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hour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ask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your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questions,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bounce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your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ideas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off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attendees,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even</a:t>
            </a:r>
            <a:r>
              <a:rPr b="0" spc="-20" dirty="0">
                <a:latin typeface="Arial"/>
                <a:cs typeface="Arial"/>
              </a:rPr>
              <a:t> just </a:t>
            </a:r>
            <a:r>
              <a:rPr b="0" dirty="0">
                <a:latin typeface="Arial"/>
                <a:cs typeface="Arial"/>
              </a:rPr>
              <a:t>simply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listen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what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other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faculty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have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share/ask.</a:t>
            </a:r>
          </a:p>
          <a:p>
            <a:pPr marL="12700" marR="1586230">
              <a:lnSpc>
                <a:spcPts val="2590"/>
              </a:lnSpc>
            </a:pPr>
            <a:r>
              <a:rPr b="0" dirty="0">
                <a:latin typeface="Arial"/>
                <a:cs typeface="Arial"/>
              </a:rPr>
              <a:t>Feel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free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enjoy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your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snack/beverage/lunch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while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you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attend.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0027" y="6315802"/>
            <a:ext cx="223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11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20" y="1792223"/>
            <a:ext cx="9763760" cy="3916045"/>
            <a:chOff x="147320" y="1792223"/>
            <a:chExt cx="9763760" cy="3916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9" y="1975103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" y="1792223"/>
              <a:ext cx="5806440" cy="11734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6266" y="1811609"/>
              <a:ext cx="5720715" cy="1091565"/>
            </a:xfrm>
            <a:custGeom>
              <a:avLst/>
              <a:gdLst/>
              <a:ahLst/>
              <a:cxnLst/>
              <a:rect l="l" t="t" r="r" b="b"/>
              <a:pathLst>
                <a:path w="5720715" h="1091564">
                  <a:moveTo>
                    <a:pt x="5538361" y="0"/>
                  </a:moveTo>
                  <a:lnTo>
                    <a:pt x="181885" y="0"/>
                  </a:lnTo>
                  <a:lnTo>
                    <a:pt x="133533" y="6497"/>
                  </a:lnTo>
                  <a:lnTo>
                    <a:pt x="90084" y="24832"/>
                  </a:lnTo>
                  <a:lnTo>
                    <a:pt x="53273" y="53272"/>
                  </a:lnTo>
                  <a:lnTo>
                    <a:pt x="24832" y="90084"/>
                  </a:lnTo>
                  <a:lnTo>
                    <a:pt x="6497" y="133533"/>
                  </a:lnTo>
                  <a:lnTo>
                    <a:pt x="0" y="181885"/>
                  </a:lnTo>
                  <a:lnTo>
                    <a:pt x="0" y="909397"/>
                  </a:lnTo>
                  <a:lnTo>
                    <a:pt x="6497" y="957749"/>
                  </a:lnTo>
                  <a:lnTo>
                    <a:pt x="24832" y="1001198"/>
                  </a:lnTo>
                  <a:lnTo>
                    <a:pt x="53273" y="1038009"/>
                  </a:lnTo>
                  <a:lnTo>
                    <a:pt x="90084" y="1066450"/>
                  </a:lnTo>
                  <a:lnTo>
                    <a:pt x="133533" y="1084785"/>
                  </a:lnTo>
                  <a:lnTo>
                    <a:pt x="181885" y="1091283"/>
                  </a:lnTo>
                  <a:lnTo>
                    <a:pt x="5538361" y="1091283"/>
                  </a:lnTo>
                  <a:lnTo>
                    <a:pt x="5586713" y="1084785"/>
                  </a:lnTo>
                  <a:lnTo>
                    <a:pt x="5630161" y="1066450"/>
                  </a:lnTo>
                  <a:lnTo>
                    <a:pt x="5666973" y="1038009"/>
                  </a:lnTo>
                  <a:lnTo>
                    <a:pt x="5695413" y="1001198"/>
                  </a:lnTo>
                  <a:lnTo>
                    <a:pt x="5713749" y="957749"/>
                  </a:lnTo>
                  <a:lnTo>
                    <a:pt x="5720246" y="909397"/>
                  </a:lnTo>
                  <a:lnTo>
                    <a:pt x="5720246" y="181885"/>
                  </a:lnTo>
                  <a:lnTo>
                    <a:pt x="5713749" y="133533"/>
                  </a:lnTo>
                  <a:lnTo>
                    <a:pt x="5695413" y="90084"/>
                  </a:lnTo>
                  <a:lnTo>
                    <a:pt x="5666973" y="53272"/>
                  </a:lnTo>
                  <a:lnTo>
                    <a:pt x="5630161" y="24832"/>
                  </a:lnTo>
                  <a:lnTo>
                    <a:pt x="5586713" y="6497"/>
                  </a:lnTo>
                  <a:lnTo>
                    <a:pt x="5538361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79047" y="1953259"/>
            <a:ext cx="5172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84" dirty="0"/>
              <a:t>ADA</a:t>
            </a:r>
            <a:r>
              <a:rPr sz="4800" spc="-390" dirty="0"/>
              <a:t> </a:t>
            </a:r>
            <a:r>
              <a:rPr sz="4800" spc="-200" dirty="0"/>
              <a:t>Title</a:t>
            </a:r>
            <a:r>
              <a:rPr sz="4800" spc="-395" dirty="0"/>
              <a:t> </a:t>
            </a:r>
            <a:r>
              <a:rPr sz="4800" spc="-75" dirty="0"/>
              <a:t>II</a:t>
            </a:r>
            <a:r>
              <a:rPr sz="4800" spc="-395" dirty="0"/>
              <a:t> </a:t>
            </a:r>
            <a:r>
              <a:rPr sz="4800" spc="-280" dirty="0"/>
              <a:t>Updates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2225642" y="4047235"/>
            <a:ext cx="225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Arial"/>
                <a:cs typeface="Arial"/>
              </a:rPr>
              <a:t>Elli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60" dirty="0">
                <a:latin typeface="Arial"/>
                <a:cs typeface="Arial"/>
              </a:rPr>
              <a:t>Constantin,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M.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5642" y="4365752"/>
            <a:ext cx="63969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Special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AI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Advisor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Accessibility,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The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Digital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Innovation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Transformation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5642" y="4481576"/>
            <a:ext cx="3806825" cy="8242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500" spc="-25" dirty="0">
                <a:latin typeface="Arial"/>
                <a:cs typeface="Arial"/>
              </a:rPr>
              <a:t>Equity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Center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80"/>
              </a:spcBef>
            </a:pPr>
            <a:r>
              <a:rPr sz="1500" spc="-10" dirty="0">
                <a:latin typeface="Arial"/>
                <a:cs typeface="Arial"/>
              </a:rPr>
              <a:t>Distance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Education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Director,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Cypress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College </a:t>
            </a:r>
            <a:r>
              <a:rPr sz="15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4"/>
              </a:rPr>
              <a:t>econstantin@cypresscollege.edu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195" y="3130490"/>
            <a:ext cx="1558234" cy="230849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30096"/>
            <a:ext cx="9753600" cy="4178300"/>
            <a:chOff x="152400" y="1530096"/>
            <a:chExt cx="9753600" cy="417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0" y="1975104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2" y="1530096"/>
              <a:ext cx="4885944" cy="914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8140" y="1550184"/>
              <a:ext cx="4801870" cy="830580"/>
            </a:xfrm>
            <a:custGeom>
              <a:avLst/>
              <a:gdLst/>
              <a:ahLst/>
              <a:cxnLst/>
              <a:rect l="l" t="t" r="r" b="b"/>
              <a:pathLst>
                <a:path w="4801870" h="830580">
                  <a:moveTo>
                    <a:pt x="4662886" y="0"/>
                  </a:moveTo>
                  <a:lnTo>
                    <a:pt x="138383" y="0"/>
                  </a:lnTo>
                  <a:lnTo>
                    <a:pt x="94643" y="7054"/>
                  </a:lnTo>
                  <a:lnTo>
                    <a:pt x="56655" y="26699"/>
                  </a:lnTo>
                  <a:lnTo>
                    <a:pt x="26699" y="56655"/>
                  </a:lnTo>
                  <a:lnTo>
                    <a:pt x="7054" y="94643"/>
                  </a:lnTo>
                  <a:lnTo>
                    <a:pt x="0" y="138383"/>
                  </a:lnTo>
                  <a:lnTo>
                    <a:pt x="0" y="691896"/>
                  </a:lnTo>
                  <a:lnTo>
                    <a:pt x="7054" y="735635"/>
                  </a:lnTo>
                  <a:lnTo>
                    <a:pt x="26699" y="773623"/>
                  </a:lnTo>
                  <a:lnTo>
                    <a:pt x="56655" y="803579"/>
                  </a:lnTo>
                  <a:lnTo>
                    <a:pt x="94643" y="823224"/>
                  </a:lnTo>
                  <a:lnTo>
                    <a:pt x="138383" y="830279"/>
                  </a:lnTo>
                  <a:lnTo>
                    <a:pt x="4662886" y="830279"/>
                  </a:lnTo>
                  <a:lnTo>
                    <a:pt x="4706626" y="823224"/>
                  </a:lnTo>
                  <a:lnTo>
                    <a:pt x="4744614" y="803579"/>
                  </a:lnTo>
                  <a:lnTo>
                    <a:pt x="4774570" y="773623"/>
                  </a:lnTo>
                  <a:lnTo>
                    <a:pt x="4794215" y="735635"/>
                  </a:lnTo>
                  <a:lnTo>
                    <a:pt x="4801269" y="691896"/>
                  </a:lnTo>
                  <a:lnTo>
                    <a:pt x="4801269" y="138383"/>
                  </a:lnTo>
                  <a:lnTo>
                    <a:pt x="4794215" y="94643"/>
                  </a:lnTo>
                  <a:lnTo>
                    <a:pt x="4774570" y="56655"/>
                  </a:lnTo>
                  <a:lnTo>
                    <a:pt x="4744614" y="26699"/>
                  </a:lnTo>
                  <a:lnTo>
                    <a:pt x="4706626" y="7054"/>
                  </a:lnTo>
                  <a:lnTo>
                    <a:pt x="466288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Agenda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88474" y="2807715"/>
            <a:ext cx="3849370" cy="16865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45"/>
              </a:spcBef>
              <a:buChar char="•"/>
              <a:tabLst>
                <a:tab pos="194945" algn="l"/>
              </a:tabLst>
            </a:pPr>
            <a:r>
              <a:rPr sz="2200" spc="-10" dirty="0">
                <a:latin typeface="Arial"/>
                <a:cs typeface="Arial"/>
              </a:rPr>
              <a:t>Overview</a:t>
            </a:r>
            <a:endParaRPr sz="2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50"/>
              </a:spcBef>
              <a:buChar char="•"/>
              <a:tabLst>
                <a:tab pos="194945" algn="l"/>
              </a:tabLst>
            </a:pPr>
            <a:r>
              <a:rPr sz="2200" spc="-20" dirty="0">
                <a:latin typeface="Arial"/>
                <a:cs typeface="Arial"/>
              </a:rPr>
              <a:t>What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has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changed</a:t>
            </a:r>
            <a:endParaRPr sz="2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50"/>
              </a:spcBef>
              <a:buChar char="•"/>
              <a:tabLst>
                <a:tab pos="194945" algn="l"/>
              </a:tabLst>
            </a:pPr>
            <a:r>
              <a:rPr sz="2200" spc="-25" dirty="0">
                <a:latin typeface="Arial"/>
                <a:cs typeface="Arial"/>
              </a:rPr>
              <a:t>What’s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new</a:t>
            </a:r>
            <a:endParaRPr sz="2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75"/>
              </a:spcBef>
              <a:buChar char="•"/>
              <a:tabLst>
                <a:tab pos="194945" algn="l"/>
              </a:tabLst>
            </a:pPr>
            <a:r>
              <a:rPr sz="2200" spc="-140" dirty="0">
                <a:latin typeface="Arial"/>
                <a:cs typeface="Arial"/>
              </a:rPr>
              <a:t>Key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focus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areas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and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solutions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975104"/>
            <a:ext cx="9753600" cy="3956685"/>
            <a:chOff x="152400" y="1975104"/>
            <a:chExt cx="9753600" cy="3956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0" y="1975104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" y="5038344"/>
              <a:ext cx="8488680" cy="89306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64509" y="1496568"/>
            <a:ext cx="54946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ADA</a:t>
            </a:r>
            <a:r>
              <a:rPr spc="-260" dirty="0"/>
              <a:t> </a:t>
            </a:r>
            <a:r>
              <a:rPr spc="-140" dirty="0"/>
              <a:t>Title</a:t>
            </a:r>
            <a:r>
              <a:rPr spc="-265" dirty="0"/>
              <a:t> </a:t>
            </a:r>
            <a:r>
              <a:rPr spc="-55" dirty="0"/>
              <a:t>II</a:t>
            </a:r>
            <a:r>
              <a:rPr spc="-265" dirty="0"/>
              <a:t> </a:t>
            </a:r>
            <a:r>
              <a:rPr spc="-175" dirty="0"/>
              <a:t>(Quick</a:t>
            </a:r>
            <a:r>
              <a:rPr spc="-260" dirty="0"/>
              <a:t> </a:t>
            </a:r>
            <a:r>
              <a:rPr spc="-145" dirty="0"/>
              <a:t>Overview)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53624" y="2162657"/>
            <a:ext cx="7978140" cy="33172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b="1" spc="-40" dirty="0">
                <a:latin typeface="Arial"/>
                <a:cs typeface="Arial"/>
              </a:rPr>
              <a:t>What</a:t>
            </a:r>
            <a:r>
              <a:rPr sz="2100" b="1" spc="-155" dirty="0">
                <a:latin typeface="Arial"/>
                <a:cs typeface="Arial"/>
              </a:rPr>
              <a:t> </a:t>
            </a:r>
            <a:r>
              <a:rPr sz="2100" b="1" spc="-65" dirty="0">
                <a:latin typeface="Arial"/>
                <a:cs typeface="Arial"/>
              </a:rPr>
              <a:t>is</a:t>
            </a:r>
            <a:r>
              <a:rPr sz="2100" b="1" spc="-160" dirty="0">
                <a:latin typeface="Arial"/>
                <a:cs typeface="Arial"/>
              </a:rPr>
              <a:t> </a:t>
            </a:r>
            <a:r>
              <a:rPr sz="2100" b="1" spc="-185" dirty="0">
                <a:latin typeface="Arial"/>
                <a:cs typeface="Arial"/>
              </a:rPr>
              <a:t>ADA</a:t>
            </a:r>
            <a:r>
              <a:rPr sz="2100" b="1" spc="-160" dirty="0">
                <a:latin typeface="Arial"/>
                <a:cs typeface="Arial"/>
              </a:rPr>
              <a:t> </a:t>
            </a:r>
            <a:r>
              <a:rPr sz="2100" b="1" spc="-45" dirty="0">
                <a:latin typeface="Arial"/>
                <a:cs typeface="Arial"/>
              </a:rPr>
              <a:t>Title</a:t>
            </a:r>
            <a:r>
              <a:rPr sz="2100" b="1" spc="-15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II?</a:t>
            </a:r>
            <a:endParaRPr sz="2100">
              <a:latin typeface="Arial"/>
              <a:cs typeface="Arial"/>
            </a:endParaRPr>
          </a:p>
          <a:p>
            <a:pPr marL="12700" marR="4265295">
              <a:lnSpc>
                <a:spcPct val="115999"/>
              </a:lnSpc>
            </a:pPr>
            <a:r>
              <a:rPr sz="1500" spc="-20" dirty="0">
                <a:latin typeface="Arial"/>
                <a:cs typeface="Arial"/>
              </a:rPr>
              <a:t>Applies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public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30" dirty="0">
                <a:latin typeface="Arial"/>
                <a:cs typeface="Arial"/>
              </a:rPr>
              <a:t>colleges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and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universities</a:t>
            </a:r>
            <a:r>
              <a:rPr sz="1500" spc="-10" dirty="0">
                <a:latin typeface="Arial"/>
                <a:cs typeface="Arial"/>
              </a:rPr>
              <a:t>. </a:t>
            </a:r>
            <a:r>
              <a:rPr sz="1500" spc="-110" dirty="0">
                <a:latin typeface="Arial"/>
                <a:cs typeface="Arial"/>
              </a:rPr>
              <a:t>ADA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Title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II: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655"/>
              </a:lnSpc>
              <a:buChar char="•"/>
              <a:tabLst>
                <a:tab pos="559435" algn="l"/>
              </a:tabLst>
            </a:pPr>
            <a:r>
              <a:rPr sz="1500" spc="-30" dirty="0">
                <a:latin typeface="Arial"/>
                <a:cs typeface="Arial"/>
              </a:rPr>
              <a:t>Equal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access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programs,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services,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and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activities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705"/>
              </a:lnSpc>
              <a:buChar char="•"/>
              <a:tabLst>
                <a:tab pos="559435" algn="l"/>
              </a:tabLst>
            </a:pPr>
            <a:r>
              <a:rPr sz="1500" spc="-10" dirty="0">
                <a:latin typeface="Arial"/>
                <a:cs typeface="Arial"/>
              </a:rPr>
              <a:t>Including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online</a:t>
            </a:r>
            <a:r>
              <a:rPr sz="1500" b="1" spc="-40" dirty="0">
                <a:latin typeface="Arial"/>
                <a:cs typeface="Arial"/>
              </a:rPr>
              <a:t> courses,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websites,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videos,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apps,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and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digital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tools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705"/>
              </a:lnSpc>
              <a:buChar char="•"/>
              <a:tabLst>
                <a:tab pos="559435" algn="l"/>
              </a:tabLst>
            </a:pPr>
            <a:r>
              <a:rPr sz="1500" spc="-30" dirty="0">
                <a:latin typeface="Arial"/>
                <a:cs typeface="Arial"/>
              </a:rPr>
              <a:t>Reinforces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that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accessibility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about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equitable</a:t>
            </a:r>
            <a:r>
              <a:rPr sz="1500" b="1" spc="-30" dirty="0">
                <a:latin typeface="Arial"/>
                <a:cs typeface="Arial"/>
              </a:rPr>
              <a:t> access</a:t>
            </a:r>
            <a:r>
              <a:rPr sz="1500" spc="-30" dirty="0">
                <a:latin typeface="Arial"/>
                <a:cs typeface="Arial"/>
              </a:rPr>
              <a:t>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accommodations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paperwork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689"/>
              </a:lnSpc>
              <a:buChar char="•"/>
              <a:tabLst>
                <a:tab pos="559435" algn="l"/>
              </a:tabLst>
            </a:pPr>
            <a:r>
              <a:rPr sz="1500" spc="-20" dirty="0">
                <a:latin typeface="Arial"/>
                <a:cs typeface="Arial"/>
              </a:rPr>
              <a:t>Responsibility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shared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institutionally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739"/>
              </a:lnSpc>
              <a:buChar char="•"/>
              <a:tabLst>
                <a:tab pos="559435" algn="l"/>
              </a:tabLst>
            </a:pPr>
            <a:r>
              <a:rPr sz="1500" spc="-20" dirty="0">
                <a:latin typeface="Arial"/>
                <a:cs typeface="Arial"/>
              </a:rPr>
              <a:t>Effective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April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24,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2026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05"/>
              </a:lnSpc>
              <a:spcBef>
                <a:spcPts val="315"/>
              </a:spcBef>
            </a:pPr>
            <a:r>
              <a:rPr sz="1500" spc="-55" dirty="0">
                <a:latin typeface="Arial"/>
                <a:cs typeface="Arial"/>
              </a:rPr>
              <a:t>This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applies: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645"/>
              </a:lnSpc>
              <a:buChar char="•"/>
              <a:tabLst>
                <a:tab pos="559435" algn="l"/>
              </a:tabLst>
            </a:pPr>
            <a:r>
              <a:rPr sz="1500" spc="-20" dirty="0">
                <a:latin typeface="Arial"/>
                <a:cs typeface="Arial"/>
              </a:rPr>
              <a:t>Whether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or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student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a </a:t>
            </a:r>
            <a:r>
              <a:rPr sz="1500" dirty="0">
                <a:latin typeface="Arial"/>
                <a:cs typeface="Arial"/>
              </a:rPr>
              <a:t>disability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enrolled</a:t>
            </a:r>
            <a:endParaRPr sz="1500">
              <a:latin typeface="Arial"/>
              <a:cs typeface="Arial"/>
            </a:endParaRPr>
          </a:p>
          <a:p>
            <a:pPr marL="559435" indent="-181610">
              <a:lnSpc>
                <a:spcPts val="1739"/>
              </a:lnSpc>
              <a:buChar char="•"/>
              <a:tabLst>
                <a:tab pos="559435" algn="l"/>
              </a:tabLst>
            </a:pPr>
            <a:r>
              <a:rPr sz="1500" spc="-25" dirty="0">
                <a:latin typeface="Arial"/>
                <a:cs typeface="Arial"/>
              </a:rPr>
              <a:t>Across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instruction,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support</a:t>
            </a:r>
            <a:r>
              <a:rPr sz="1500" spc="-20" dirty="0">
                <a:latin typeface="Arial"/>
                <a:cs typeface="Arial"/>
              </a:rPr>
              <a:t> services, and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technology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0" dirty="0">
                <a:latin typeface="Arial"/>
                <a:cs typeface="Arial"/>
              </a:rPr>
              <a:t>Bottom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line: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Digital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access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baseline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expectation,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special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accommodation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20" y="1975104"/>
            <a:ext cx="9763760" cy="4168775"/>
            <a:chOff x="147320" y="1975104"/>
            <a:chExt cx="9763760" cy="416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9" y="1975104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948" y="5405052"/>
              <a:ext cx="6586950" cy="738664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13738" y="1572768"/>
            <a:ext cx="4578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What</a:t>
            </a:r>
            <a:r>
              <a:rPr spc="-275" dirty="0"/>
              <a:t> </a:t>
            </a:r>
            <a:r>
              <a:rPr spc="-204" dirty="0"/>
              <a:t>Has</a:t>
            </a:r>
            <a:r>
              <a:rPr spc="-265" dirty="0"/>
              <a:t> </a:t>
            </a:r>
            <a:r>
              <a:rPr spc="-280" dirty="0"/>
              <a:t>NOT</a:t>
            </a:r>
            <a:r>
              <a:rPr spc="-260" dirty="0"/>
              <a:t> </a:t>
            </a:r>
            <a:r>
              <a:rPr spc="-270" dirty="0"/>
              <a:t>Changed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3738" y="2284126"/>
            <a:ext cx="4119879" cy="14909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900" spc="-40" dirty="0">
                <a:latin typeface="Arial"/>
                <a:cs typeface="Arial"/>
              </a:rPr>
              <a:t>Let’s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start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what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still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the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same</a:t>
            </a:r>
            <a:r>
              <a:rPr sz="1900" spc="-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96850" indent="-184150">
              <a:lnSpc>
                <a:spcPts val="1810"/>
              </a:lnSpc>
              <a:spcBef>
                <a:spcPts val="610"/>
              </a:spcBef>
              <a:buChar char="•"/>
              <a:tabLst>
                <a:tab pos="196850" algn="l"/>
              </a:tabLst>
            </a:pPr>
            <a:r>
              <a:rPr sz="1600" spc="-25" dirty="0">
                <a:latin typeface="Arial"/>
                <a:cs typeface="Arial"/>
              </a:rPr>
              <a:t>Most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requirements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not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new</a:t>
            </a:r>
            <a:r>
              <a:rPr sz="1600" spc="-2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94945" marR="5080">
              <a:lnSpc>
                <a:spcPts val="1800"/>
              </a:lnSpc>
              <a:spcBef>
                <a:spcPts val="55"/>
              </a:spcBef>
            </a:pPr>
            <a:r>
              <a:rPr sz="1600" spc="-100" dirty="0">
                <a:latin typeface="Arial"/>
                <a:cs typeface="Arial"/>
              </a:rPr>
              <a:t>They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align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WCAG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2.1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AA</a:t>
            </a:r>
            <a:r>
              <a:rPr sz="1600" spc="-114" dirty="0">
                <a:latin typeface="Arial"/>
                <a:cs typeface="Arial"/>
              </a:rPr>
              <a:t>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which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we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have </a:t>
            </a:r>
            <a:r>
              <a:rPr sz="1600" spc="-35" dirty="0">
                <a:latin typeface="Arial"/>
                <a:cs typeface="Arial"/>
              </a:rPr>
              <a:t>already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been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working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toward.</a:t>
            </a:r>
            <a:endParaRPr sz="16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535"/>
              </a:spcBef>
              <a:buChar char="•"/>
              <a:tabLst>
                <a:tab pos="196850" algn="l"/>
              </a:tabLst>
            </a:pPr>
            <a:r>
              <a:rPr sz="1600" spc="-25" dirty="0">
                <a:latin typeface="Arial"/>
                <a:cs typeface="Arial"/>
              </a:rPr>
              <a:t>Section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508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9538" y="2356611"/>
            <a:ext cx="4358005" cy="25247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600" spc="-100" dirty="0">
                <a:latin typeface="Arial"/>
                <a:cs typeface="Arial"/>
              </a:rPr>
              <a:t>We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still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expected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562610" indent="-184150">
              <a:lnSpc>
                <a:spcPct val="100000"/>
              </a:lnSpc>
              <a:spcBef>
                <a:spcPts val="170"/>
              </a:spcBef>
              <a:buChar char="•"/>
              <a:tabLst>
                <a:tab pos="562610" algn="l"/>
              </a:tabLst>
            </a:pPr>
            <a:r>
              <a:rPr sz="1600" spc="-50" dirty="0">
                <a:latin typeface="Arial"/>
                <a:cs typeface="Arial"/>
              </a:rPr>
              <a:t>Provide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captions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videos</a:t>
            </a:r>
            <a:endParaRPr sz="1600">
              <a:latin typeface="Arial"/>
              <a:cs typeface="Arial"/>
            </a:endParaRPr>
          </a:p>
          <a:p>
            <a:pPr marL="562610" indent="-184150">
              <a:lnSpc>
                <a:spcPct val="100000"/>
              </a:lnSpc>
              <a:spcBef>
                <a:spcPts val="290"/>
              </a:spcBef>
              <a:buChar char="•"/>
              <a:tabLst>
                <a:tab pos="562610" algn="l"/>
              </a:tabLst>
            </a:pPr>
            <a:r>
              <a:rPr sz="1600" spc="-40" dirty="0">
                <a:latin typeface="Arial"/>
                <a:cs typeface="Arial"/>
              </a:rPr>
              <a:t>Create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screen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reader–</a:t>
            </a:r>
            <a:r>
              <a:rPr sz="1600" b="1" spc="-25" dirty="0">
                <a:latin typeface="Arial"/>
                <a:cs typeface="Arial"/>
              </a:rPr>
              <a:t>compatible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content</a:t>
            </a:r>
            <a:endParaRPr sz="1600">
              <a:latin typeface="Arial"/>
              <a:cs typeface="Arial"/>
            </a:endParaRPr>
          </a:p>
          <a:p>
            <a:pPr marL="562610" indent="-184150">
              <a:lnSpc>
                <a:spcPct val="100000"/>
              </a:lnSpc>
              <a:spcBef>
                <a:spcPts val="165"/>
              </a:spcBef>
              <a:buChar char="•"/>
              <a:tabLst>
                <a:tab pos="562610" algn="l"/>
              </a:tabLst>
            </a:pPr>
            <a:r>
              <a:rPr sz="1600" spc="-60" dirty="0">
                <a:latin typeface="Arial"/>
                <a:cs typeface="Arial"/>
              </a:rPr>
              <a:t>Use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alt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text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meaningful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images</a:t>
            </a:r>
            <a:endParaRPr sz="16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675"/>
              </a:spcBef>
              <a:buChar char="•"/>
              <a:tabLst>
                <a:tab pos="196850" algn="l"/>
              </a:tabLst>
            </a:pPr>
            <a:r>
              <a:rPr sz="1600" spc="-45" dirty="0">
                <a:latin typeface="Arial"/>
                <a:cs typeface="Arial"/>
              </a:rPr>
              <a:t>Design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content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follows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POUR</a:t>
            </a:r>
            <a:r>
              <a:rPr sz="1600" spc="-2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06425" algn="l"/>
              </a:tabLst>
            </a:pPr>
            <a:r>
              <a:rPr sz="1600" b="1" spc="-10" dirty="0">
                <a:latin typeface="Arial"/>
                <a:cs typeface="Arial"/>
              </a:rPr>
              <a:t>Perceivable</a:t>
            </a:r>
            <a:endParaRPr sz="16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06425" algn="l"/>
              </a:tabLst>
            </a:pPr>
            <a:r>
              <a:rPr sz="1600" b="1" spc="-10" dirty="0">
                <a:latin typeface="Arial"/>
                <a:cs typeface="Arial"/>
              </a:rPr>
              <a:t>Operable</a:t>
            </a:r>
            <a:endParaRPr sz="16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06425" algn="l"/>
              </a:tabLst>
            </a:pPr>
            <a:r>
              <a:rPr sz="1600" b="1" spc="-10" dirty="0">
                <a:latin typeface="Arial"/>
                <a:cs typeface="Arial"/>
              </a:rPr>
              <a:t>Understandable</a:t>
            </a:r>
            <a:endParaRPr sz="16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06425" algn="l"/>
              </a:tabLst>
            </a:pPr>
            <a:r>
              <a:rPr sz="1600" b="1" spc="-10" dirty="0">
                <a:latin typeface="Arial"/>
                <a:cs typeface="Arial"/>
              </a:rPr>
              <a:t>Robust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4207" y="5510783"/>
            <a:ext cx="6662928" cy="10119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35693" y="5524500"/>
            <a:ext cx="5795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935" marR="5080" indent="-2642870">
              <a:lnSpc>
                <a:spcPct val="1071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updates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reinforce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clarify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we’ve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doing.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3791" y="1386839"/>
            <a:ext cx="868680" cy="8686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975104"/>
            <a:ext cx="9753600" cy="3733165"/>
            <a:chOff x="152400" y="1975104"/>
            <a:chExt cx="9753600" cy="3733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0" y="1975104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9471" y="2515177"/>
              <a:ext cx="4172807" cy="2086404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84153" y="1533144"/>
            <a:ext cx="23209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What’s</a:t>
            </a:r>
            <a:r>
              <a:rPr spc="-235" dirty="0"/>
              <a:t> </a:t>
            </a:r>
            <a:r>
              <a:rPr spc="-80" dirty="0"/>
              <a:t>New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84153" y="2278327"/>
            <a:ext cx="3977640" cy="218440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200" spc="-25" dirty="0">
                <a:latin typeface="Arial"/>
                <a:cs typeface="Arial"/>
              </a:rPr>
              <a:t>What’s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new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clarity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40" dirty="0">
                <a:latin typeface="Arial"/>
                <a:cs typeface="Arial"/>
              </a:rPr>
              <a:t>and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scope</a:t>
            </a:r>
            <a:endParaRPr sz="22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94945" algn="l"/>
              </a:tabLst>
            </a:pPr>
            <a:r>
              <a:rPr sz="1900" b="1" spc="-10" dirty="0">
                <a:latin typeface="Arial"/>
                <a:cs typeface="Arial"/>
              </a:rPr>
              <a:t>Clear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-55" dirty="0">
                <a:latin typeface="Arial"/>
                <a:cs typeface="Arial"/>
              </a:rPr>
              <a:t>Adherence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-35" dirty="0">
                <a:latin typeface="Arial"/>
                <a:cs typeface="Arial"/>
              </a:rPr>
              <a:t>to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-110" dirty="0">
                <a:latin typeface="Arial"/>
                <a:cs typeface="Arial"/>
              </a:rPr>
              <a:t>WCAG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2.1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AA</a:t>
            </a:r>
            <a:endParaRPr sz="1900">
              <a:latin typeface="Arial"/>
              <a:cs typeface="Arial"/>
            </a:endParaRPr>
          </a:p>
          <a:p>
            <a:pPr marL="562610" lvl="1" indent="-184150">
              <a:lnSpc>
                <a:spcPts val="1860"/>
              </a:lnSpc>
              <a:spcBef>
                <a:spcPts val="229"/>
              </a:spcBef>
              <a:buChar char="•"/>
              <a:tabLst>
                <a:tab pos="562610" algn="l"/>
              </a:tabLst>
            </a:pPr>
            <a:r>
              <a:rPr sz="1600" spc="-120" dirty="0">
                <a:latin typeface="Arial"/>
                <a:cs typeface="Arial"/>
              </a:rPr>
              <a:t>WCAG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2.1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AA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now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explicitly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named</a:t>
            </a:r>
            <a:endParaRPr sz="1600">
              <a:latin typeface="Arial"/>
              <a:cs typeface="Arial"/>
            </a:endParaRPr>
          </a:p>
          <a:p>
            <a:pPr marL="560705">
              <a:lnSpc>
                <a:spcPts val="1860"/>
              </a:lnSpc>
            </a:pPr>
            <a:r>
              <a:rPr sz="1600" spc="-40" dirty="0">
                <a:latin typeface="Arial"/>
                <a:cs typeface="Arial"/>
              </a:rPr>
              <a:t>as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required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standard</a:t>
            </a:r>
            <a:endParaRPr sz="1600">
              <a:latin typeface="Arial"/>
              <a:cs typeface="Arial"/>
            </a:endParaRPr>
          </a:p>
          <a:p>
            <a:pPr marL="560705" marR="624840" lvl="1" indent="-182880">
              <a:lnSpc>
                <a:spcPts val="1800"/>
              </a:lnSpc>
              <a:spcBef>
                <a:spcPts val="350"/>
              </a:spcBef>
              <a:buChar char="•"/>
              <a:tabLst>
                <a:tab pos="560705" algn="l"/>
                <a:tab pos="561975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spc="-40" dirty="0">
                <a:latin typeface="Arial"/>
                <a:cs typeface="Arial"/>
              </a:rPr>
              <a:t>Prior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update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WCAG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was </a:t>
            </a:r>
            <a:r>
              <a:rPr sz="1600" spc="-30" dirty="0">
                <a:latin typeface="Arial"/>
                <a:cs typeface="Arial"/>
              </a:rPr>
              <a:t>expected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clearly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named</a:t>
            </a:r>
            <a:endParaRPr sz="16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525"/>
              </a:spcBef>
              <a:buChar char="•"/>
              <a:tabLst>
                <a:tab pos="194945" algn="l"/>
              </a:tabLst>
            </a:pPr>
            <a:r>
              <a:rPr sz="1900" spc="-10" dirty="0">
                <a:latin typeface="Arial"/>
                <a:cs typeface="Arial"/>
              </a:rPr>
              <a:t>Digital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content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explicitly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included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153" y="4481734"/>
            <a:ext cx="3997325" cy="8388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70"/>
              </a:spcBef>
              <a:buChar char="•"/>
              <a:tabLst>
                <a:tab pos="194945" algn="l"/>
              </a:tabLst>
            </a:pPr>
            <a:r>
              <a:rPr sz="1900" spc="-35" dirty="0">
                <a:latin typeface="Arial"/>
                <a:cs typeface="Arial"/>
              </a:rPr>
              <a:t>Clearer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scope</a:t>
            </a:r>
            <a:endParaRPr sz="1900">
              <a:latin typeface="Arial"/>
              <a:cs typeface="Arial"/>
            </a:endParaRPr>
          </a:p>
          <a:p>
            <a:pPr marL="560705" marR="5080" lvl="1" indent="-182880">
              <a:lnSpc>
                <a:spcPts val="1700"/>
              </a:lnSpc>
              <a:spcBef>
                <a:spcPts val="465"/>
              </a:spcBef>
              <a:buChar char="•"/>
              <a:tabLst>
                <a:tab pos="560705" algn="l"/>
                <a:tab pos="561975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Accessibility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applies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across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digital </a:t>
            </a:r>
            <a:r>
              <a:rPr sz="1600" b="1" spc="-10" dirty="0">
                <a:latin typeface="Arial"/>
                <a:cs typeface="Arial"/>
              </a:rPr>
              <a:t>environment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8541" y="4763007"/>
            <a:ext cx="2067560" cy="236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sz="700" u="sng" spc="-2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</a:rPr>
              <a:t>This </a:t>
            </a:r>
            <a:r>
              <a:rPr sz="700" u="sng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</a:rPr>
              <a:t>Photo</a:t>
            </a:r>
            <a:r>
              <a:rPr sz="700" spc="-25" dirty="0">
                <a:solidFill>
                  <a:srgbClr val="467886"/>
                </a:solidFill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by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Unknown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Author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under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u="sng" spc="-2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</a:rPr>
              <a:t>CC</a:t>
            </a:r>
            <a:r>
              <a:rPr sz="700" spc="500" dirty="0">
                <a:solidFill>
                  <a:srgbClr val="467886"/>
                </a:solidFill>
                <a:latin typeface="Arial"/>
                <a:cs typeface="Arial"/>
              </a:rPr>
              <a:t> </a:t>
            </a:r>
            <a:r>
              <a:rPr sz="700" u="sng" spc="-4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</a:rPr>
              <a:t>BY-SA-</a:t>
            </a:r>
            <a:r>
              <a:rPr sz="700" u="sng" spc="-2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</a:rPr>
              <a:t>NC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20" y="1975104"/>
            <a:ext cx="9763760" cy="4117975"/>
            <a:chOff x="147320" y="1975104"/>
            <a:chExt cx="9763760" cy="4117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9" y="1975104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6" y="4946904"/>
              <a:ext cx="7580376" cy="114604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89133" y="1487424"/>
            <a:ext cx="66509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Expanded</a:t>
            </a:r>
            <a:r>
              <a:rPr spc="-254" dirty="0"/>
              <a:t> </a:t>
            </a:r>
            <a:r>
              <a:rPr spc="-275" dirty="0"/>
              <a:t>Focus</a:t>
            </a:r>
            <a:r>
              <a:rPr spc="-260" dirty="0"/>
              <a:t> </a:t>
            </a:r>
            <a:r>
              <a:rPr spc="-290" dirty="0"/>
              <a:t>on</a:t>
            </a:r>
            <a:r>
              <a:rPr spc="-250" dirty="0"/>
              <a:t> </a:t>
            </a:r>
            <a:r>
              <a:rPr spc="-160" dirty="0"/>
              <a:t>Digital</a:t>
            </a:r>
            <a:r>
              <a:rPr spc="-254" dirty="0"/>
              <a:t> </a:t>
            </a:r>
            <a:r>
              <a:rPr spc="-125" dirty="0"/>
              <a:t>Content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3483" y="5022088"/>
            <a:ext cx="606806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900" b="1" spc="-65" dirty="0">
                <a:latin typeface="Arial"/>
                <a:cs typeface="Arial"/>
              </a:rPr>
              <a:t>Translation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50" dirty="0">
                <a:latin typeface="Arial"/>
                <a:cs typeface="Arial"/>
              </a:rPr>
              <a:t>for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Faculty: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spc="-10" dirty="0">
                <a:latin typeface="Arial"/>
                <a:cs typeface="Arial"/>
              </a:rPr>
              <a:t>If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you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choose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assign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upload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link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accessibility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matters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7238" y="2375011"/>
            <a:ext cx="1710689" cy="2411730"/>
          </a:xfrm>
          <a:custGeom>
            <a:avLst/>
            <a:gdLst/>
            <a:ahLst/>
            <a:cxnLst/>
            <a:rect l="l" t="t" r="r" b="b"/>
            <a:pathLst>
              <a:path w="1710689" h="2411729">
                <a:moveTo>
                  <a:pt x="1539368" y="0"/>
                </a:moveTo>
                <a:lnTo>
                  <a:pt x="171039" y="0"/>
                </a:lnTo>
                <a:lnTo>
                  <a:pt x="125570" y="6109"/>
                </a:lnTo>
                <a:lnTo>
                  <a:pt x="84712" y="23351"/>
                </a:lnTo>
                <a:lnTo>
                  <a:pt x="50096" y="50096"/>
                </a:lnTo>
                <a:lnTo>
                  <a:pt x="23351" y="84712"/>
                </a:lnTo>
                <a:lnTo>
                  <a:pt x="6109" y="125570"/>
                </a:lnTo>
                <a:lnTo>
                  <a:pt x="0" y="171039"/>
                </a:lnTo>
                <a:lnTo>
                  <a:pt x="0" y="2240183"/>
                </a:lnTo>
                <a:lnTo>
                  <a:pt x="6109" y="2285652"/>
                </a:lnTo>
                <a:lnTo>
                  <a:pt x="23351" y="2326510"/>
                </a:lnTo>
                <a:lnTo>
                  <a:pt x="50096" y="2361126"/>
                </a:lnTo>
                <a:lnTo>
                  <a:pt x="84712" y="2387871"/>
                </a:lnTo>
                <a:lnTo>
                  <a:pt x="125570" y="2405113"/>
                </a:lnTo>
                <a:lnTo>
                  <a:pt x="171039" y="2411223"/>
                </a:lnTo>
                <a:lnTo>
                  <a:pt x="1539368" y="2411223"/>
                </a:lnTo>
                <a:lnTo>
                  <a:pt x="1584837" y="2405113"/>
                </a:lnTo>
                <a:lnTo>
                  <a:pt x="1625696" y="2387871"/>
                </a:lnTo>
                <a:lnTo>
                  <a:pt x="1660312" y="2361126"/>
                </a:lnTo>
                <a:lnTo>
                  <a:pt x="1687057" y="2326510"/>
                </a:lnTo>
                <a:lnTo>
                  <a:pt x="1704299" y="2285652"/>
                </a:lnTo>
                <a:lnTo>
                  <a:pt x="1710409" y="2240183"/>
                </a:lnTo>
                <a:lnTo>
                  <a:pt x="1710409" y="171039"/>
                </a:lnTo>
                <a:lnTo>
                  <a:pt x="1704299" y="125570"/>
                </a:lnTo>
                <a:lnTo>
                  <a:pt x="1687057" y="84712"/>
                </a:lnTo>
                <a:lnTo>
                  <a:pt x="1660312" y="50096"/>
                </a:lnTo>
                <a:lnTo>
                  <a:pt x="1625696" y="23351"/>
                </a:lnTo>
                <a:lnTo>
                  <a:pt x="1584837" y="6109"/>
                </a:lnTo>
                <a:lnTo>
                  <a:pt x="1539368" y="0"/>
                </a:lnTo>
                <a:close/>
              </a:path>
            </a:pathLst>
          </a:custGeom>
          <a:solidFill>
            <a:srgbClr val="CCD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8001" y="2403347"/>
            <a:ext cx="126936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8915" marR="5080" indent="-196850">
              <a:lnSpc>
                <a:spcPts val="2210"/>
              </a:lnSpc>
              <a:spcBef>
                <a:spcPts val="330"/>
              </a:spcBef>
            </a:pPr>
            <a:r>
              <a:rPr sz="2000" spc="-55" dirty="0">
                <a:latin typeface="Arial"/>
                <a:cs typeface="Arial"/>
              </a:rPr>
              <a:t>Third-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party </a:t>
            </a:r>
            <a:r>
              <a:rPr sz="2000" spc="-10" dirty="0"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67022" y="3093210"/>
            <a:ext cx="1383665" cy="742315"/>
            <a:chOff x="1467022" y="3093210"/>
            <a:chExt cx="1383665" cy="742315"/>
          </a:xfrm>
        </p:grpSpPr>
        <p:sp>
          <p:nvSpPr>
            <p:cNvPr id="10" name="object 10"/>
            <p:cNvSpPr/>
            <p:nvPr/>
          </p:nvSpPr>
          <p:spPr>
            <a:xfrm>
              <a:off x="1474642" y="3100830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4" y="0"/>
                  </a:moveTo>
                  <a:lnTo>
                    <a:pt x="72701" y="0"/>
                  </a:lnTo>
                  <a:lnTo>
                    <a:pt x="44402" y="5713"/>
                  </a:lnTo>
                  <a:lnTo>
                    <a:pt x="21293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4"/>
                  </a:lnTo>
                  <a:lnTo>
                    <a:pt x="5713" y="682613"/>
                  </a:lnTo>
                  <a:lnTo>
                    <a:pt x="21293" y="705722"/>
                  </a:lnTo>
                  <a:lnTo>
                    <a:pt x="44402" y="721303"/>
                  </a:lnTo>
                  <a:lnTo>
                    <a:pt x="72701" y="727016"/>
                  </a:lnTo>
                  <a:lnTo>
                    <a:pt x="1295624" y="727016"/>
                  </a:lnTo>
                  <a:lnTo>
                    <a:pt x="1323923" y="721303"/>
                  </a:lnTo>
                  <a:lnTo>
                    <a:pt x="1347033" y="705722"/>
                  </a:lnTo>
                  <a:lnTo>
                    <a:pt x="1362613" y="682613"/>
                  </a:lnTo>
                  <a:lnTo>
                    <a:pt x="1368327" y="654314"/>
                  </a:lnTo>
                  <a:lnTo>
                    <a:pt x="1368327" y="72702"/>
                  </a:lnTo>
                  <a:lnTo>
                    <a:pt x="1362613" y="44403"/>
                  </a:lnTo>
                  <a:lnTo>
                    <a:pt x="1347033" y="21294"/>
                  </a:lnTo>
                  <a:lnTo>
                    <a:pt x="1323923" y="5713"/>
                  </a:lnTo>
                  <a:lnTo>
                    <a:pt x="129562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4642" y="3100830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49814" y="3336544"/>
            <a:ext cx="10198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35" dirty="0">
                <a:solidFill>
                  <a:srgbClr val="FFFFFF"/>
                </a:solidFill>
                <a:latin typeface="Arial"/>
                <a:cs typeface="Arial"/>
              </a:rPr>
              <a:t>OER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82402" y="3930329"/>
            <a:ext cx="1383665" cy="742315"/>
            <a:chOff x="1482402" y="3930329"/>
            <a:chExt cx="1383665" cy="742315"/>
          </a:xfrm>
        </p:grpSpPr>
        <p:sp>
          <p:nvSpPr>
            <p:cNvPr id="14" name="object 14"/>
            <p:cNvSpPr/>
            <p:nvPr/>
          </p:nvSpPr>
          <p:spPr>
            <a:xfrm>
              <a:off x="1490022" y="3937949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4" y="0"/>
                  </a:moveTo>
                  <a:lnTo>
                    <a:pt x="72702" y="0"/>
                  </a:lnTo>
                  <a:lnTo>
                    <a:pt x="44403" y="5713"/>
                  </a:lnTo>
                  <a:lnTo>
                    <a:pt x="21294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5"/>
                  </a:lnTo>
                  <a:lnTo>
                    <a:pt x="5713" y="682614"/>
                  </a:lnTo>
                  <a:lnTo>
                    <a:pt x="21294" y="705723"/>
                  </a:lnTo>
                  <a:lnTo>
                    <a:pt x="44403" y="721303"/>
                  </a:lnTo>
                  <a:lnTo>
                    <a:pt x="72702" y="727016"/>
                  </a:lnTo>
                  <a:lnTo>
                    <a:pt x="1295624" y="727016"/>
                  </a:lnTo>
                  <a:lnTo>
                    <a:pt x="1323923" y="721303"/>
                  </a:lnTo>
                  <a:lnTo>
                    <a:pt x="1347033" y="705723"/>
                  </a:lnTo>
                  <a:lnTo>
                    <a:pt x="1362613" y="682614"/>
                  </a:lnTo>
                  <a:lnTo>
                    <a:pt x="1368327" y="654315"/>
                  </a:lnTo>
                  <a:lnTo>
                    <a:pt x="1368327" y="72702"/>
                  </a:lnTo>
                  <a:lnTo>
                    <a:pt x="1362613" y="44403"/>
                  </a:lnTo>
                  <a:lnTo>
                    <a:pt x="1347033" y="21294"/>
                  </a:lnTo>
                  <a:lnTo>
                    <a:pt x="1323923" y="5713"/>
                  </a:lnTo>
                  <a:lnTo>
                    <a:pt x="129562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0022" y="3937949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47440" y="3994911"/>
            <a:ext cx="1254760" cy="5772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390"/>
              </a:lnSpc>
              <a:spcBef>
                <a:spcPts val="285"/>
              </a:spcBef>
            </a:pP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Vendor,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publisher materials, websites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99354" y="2375011"/>
            <a:ext cx="1710689" cy="2411730"/>
          </a:xfrm>
          <a:custGeom>
            <a:avLst/>
            <a:gdLst/>
            <a:ahLst/>
            <a:cxnLst/>
            <a:rect l="l" t="t" r="r" b="b"/>
            <a:pathLst>
              <a:path w="1710689" h="2411729">
                <a:moveTo>
                  <a:pt x="1539368" y="0"/>
                </a:moveTo>
                <a:lnTo>
                  <a:pt x="171039" y="0"/>
                </a:lnTo>
                <a:lnTo>
                  <a:pt x="125570" y="6109"/>
                </a:lnTo>
                <a:lnTo>
                  <a:pt x="84712" y="23351"/>
                </a:lnTo>
                <a:lnTo>
                  <a:pt x="50096" y="50096"/>
                </a:lnTo>
                <a:lnTo>
                  <a:pt x="23351" y="84712"/>
                </a:lnTo>
                <a:lnTo>
                  <a:pt x="6109" y="125570"/>
                </a:lnTo>
                <a:lnTo>
                  <a:pt x="0" y="171039"/>
                </a:lnTo>
                <a:lnTo>
                  <a:pt x="0" y="2240183"/>
                </a:lnTo>
                <a:lnTo>
                  <a:pt x="6109" y="2285652"/>
                </a:lnTo>
                <a:lnTo>
                  <a:pt x="23351" y="2326510"/>
                </a:lnTo>
                <a:lnTo>
                  <a:pt x="50096" y="2361126"/>
                </a:lnTo>
                <a:lnTo>
                  <a:pt x="84712" y="2387871"/>
                </a:lnTo>
                <a:lnTo>
                  <a:pt x="125570" y="2405113"/>
                </a:lnTo>
                <a:lnTo>
                  <a:pt x="171039" y="2411223"/>
                </a:lnTo>
                <a:lnTo>
                  <a:pt x="1539368" y="2411223"/>
                </a:lnTo>
                <a:lnTo>
                  <a:pt x="1584837" y="2405113"/>
                </a:lnTo>
                <a:lnTo>
                  <a:pt x="1625696" y="2387871"/>
                </a:lnTo>
                <a:lnTo>
                  <a:pt x="1660312" y="2361126"/>
                </a:lnTo>
                <a:lnTo>
                  <a:pt x="1687057" y="2326510"/>
                </a:lnTo>
                <a:lnTo>
                  <a:pt x="1704299" y="2285652"/>
                </a:lnTo>
                <a:lnTo>
                  <a:pt x="1710409" y="2240183"/>
                </a:lnTo>
                <a:lnTo>
                  <a:pt x="1710409" y="171039"/>
                </a:lnTo>
                <a:lnTo>
                  <a:pt x="1704299" y="125570"/>
                </a:lnTo>
                <a:lnTo>
                  <a:pt x="1687057" y="84712"/>
                </a:lnTo>
                <a:lnTo>
                  <a:pt x="1660312" y="50096"/>
                </a:lnTo>
                <a:lnTo>
                  <a:pt x="1625696" y="23351"/>
                </a:lnTo>
                <a:lnTo>
                  <a:pt x="1584837" y="6109"/>
                </a:lnTo>
                <a:lnTo>
                  <a:pt x="1539368" y="0"/>
                </a:lnTo>
                <a:close/>
              </a:path>
            </a:pathLst>
          </a:custGeom>
          <a:solidFill>
            <a:srgbClr val="CCD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32360" y="2543555"/>
            <a:ext cx="14446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Arial"/>
                <a:cs typeface="Arial"/>
              </a:rPr>
              <a:t>Social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media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21093" y="3110456"/>
            <a:ext cx="1383665" cy="742315"/>
            <a:chOff x="3321093" y="3110456"/>
            <a:chExt cx="1383665" cy="742315"/>
          </a:xfrm>
        </p:grpSpPr>
        <p:sp>
          <p:nvSpPr>
            <p:cNvPr id="20" name="object 20"/>
            <p:cNvSpPr/>
            <p:nvPr/>
          </p:nvSpPr>
          <p:spPr>
            <a:xfrm>
              <a:off x="3328713" y="3118076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4" y="0"/>
                  </a:moveTo>
                  <a:lnTo>
                    <a:pt x="72701" y="0"/>
                  </a:lnTo>
                  <a:lnTo>
                    <a:pt x="44402" y="5713"/>
                  </a:lnTo>
                  <a:lnTo>
                    <a:pt x="21293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4"/>
                  </a:lnTo>
                  <a:lnTo>
                    <a:pt x="5713" y="682613"/>
                  </a:lnTo>
                  <a:lnTo>
                    <a:pt x="21293" y="705722"/>
                  </a:lnTo>
                  <a:lnTo>
                    <a:pt x="44402" y="721303"/>
                  </a:lnTo>
                  <a:lnTo>
                    <a:pt x="72701" y="727016"/>
                  </a:lnTo>
                  <a:lnTo>
                    <a:pt x="1295624" y="727016"/>
                  </a:lnTo>
                  <a:lnTo>
                    <a:pt x="1323923" y="721303"/>
                  </a:lnTo>
                  <a:lnTo>
                    <a:pt x="1347033" y="705722"/>
                  </a:lnTo>
                  <a:lnTo>
                    <a:pt x="1362613" y="682613"/>
                  </a:lnTo>
                  <a:lnTo>
                    <a:pt x="1368327" y="654314"/>
                  </a:lnTo>
                  <a:lnTo>
                    <a:pt x="1368327" y="72702"/>
                  </a:lnTo>
                  <a:lnTo>
                    <a:pt x="1362613" y="44403"/>
                  </a:lnTo>
                  <a:lnTo>
                    <a:pt x="1347033" y="21294"/>
                  </a:lnTo>
                  <a:lnTo>
                    <a:pt x="1323923" y="5713"/>
                  </a:lnTo>
                  <a:lnTo>
                    <a:pt x="129562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28713" y="3118076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26948" y="3351784"/>
            <a:ext cx="9721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Videos,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posts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23816" y="3938413"/>
            <a:ext cx="1383665" cy="742315"/>
            <a:chOff x="3323816" y="3938413"/>
            <a:chExt cx="1383665" cy="742315"/>
          </a:xfrm>
        </p:grpSpPr>
        <p:sp>
          <p:nvSpPr>
            <p:cNvPr id="24" name="object 24"/>
            <p:cNvSpPr/>
            <p:nvPr/>
          </p:nvSpPr>
          <p:spPr>
            <a:xfrm>
              <a:off x="3331436" y="3946033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4" y="0"/>
                  </a:moveTo>
                  <a:lnTo>
                    <a:pt x="72702" y="0"/>
                  </a:lnTo>
                  <a:lnTo>
                    <a:pt x="44403" y="5713"/>
                  </a:lnTo>
                  <a:lnTo>
                    <a:pt x="21294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4"/>
                  </a:lnTo>
                  <a:lnTo>
                    <a:pt x="5713" y="682613"/>
                  </a:lnTo>
                  <a:lnTo>
                    <a:pt x="21294" y="705722"/>
                  </a:lnTo>
                  <a:lnTo>
                    <a:pt x="44403" y="721303"/>
                  </a:lnTo>
                  <a:lnTo>
                    <a:pt x="72702" y="727016"/>
                  </a:lnTo>
                  <a:lnTo>
                    <a:pt x="1295624" y="727016"/>
                  </a:lnTo>
                  <a:lnTo>
                    <a:pt x="1323923" y="721303"/>
                  </a:lnTo>
                  <a:lnTo>
                    <a:pt x="1347033" y="705722"/>
                  </a:lnTo>
                  <a:lnTo>
                    <a:pt x="1362613" y="682613"/>
                  </a:lnTo>
                  <a:lnTo>
                    <a:pt x="1368327" y="654314"/>
                  </a:lnTo>
                  <a:lnTo>
                    <a:pt x="1368327" y="72702"/>
                  </a:lnTo>
                  <a:lnTo>
                    <a:pt x="1362613" y="44403"/>
                  </a:lnTo>
                  <a:lnTo>
                    <a:pt x="1347033" y="21294"/>
                  </a:lnTo>
                  <a:lnTo>
                    <a:pt x="1323923" y="5713"/>
                  </a:lnTo>
                  <a:lnTo>
                    <a:pt x="129562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31436" y="3946033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02087" y="4092447"/>
            <a:ext cx="1226820" cy="4006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5735" marR="5080" indent="-153670">
              <a:lnSpc>
                <a:spcPts val="1390"/>
              </a:lnSpc>
              <a:spcBef>
                <a:spcPts val="285"/>
              </a:spcBef>
            </a:pP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linked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98534" y="2375011"/>
            <a:ext cx="1710689" cy="2411730"/>
          </a:xfrm>
          <a:custGeom>
            <a:avLst/>
            <a:gdLst/>
            <a:ahLst/>
            <a:cxnLst/>
            <a:rect l="l" t="t" r="r" b="b"/>
            <a:pathLst>
              <a:path w="1710690" h="2411729">
                <a:moveTo>
                  <a:pt x="1539368" y="0"/>
                </a:moveTo>
                <a:lnTo>
                  <a:pt x="171039" y="0"/>
                </a:lnTo>
                <a:lnTo>
                  <a:pt x="125570" y="6109"/>
                </a:lnTo>
                <a:lnTo>
                  <a:pt x="84712" y="23351"/>
                </a:lnTo>
                <a:lnTo>
                  <a:pt x="50096" y="50096"/>
                </a:lnTo>
                <a:lnTo>
                  <a:pt x="23351" y="84712"/>
                </a:lnTo>
                <a:lnTo>
                  <a:pt x="6109" y="125570"/>
                </a:lnTo>
                <a:lnTo>
                  <a:pt x="0" y="171039"/>
                </a:lnTo>
                <a:lnTo>
                  <a:pt x="0" y="2240183"/>
                </a:lnTo>
                <a:lnTo>
                  <a:pt x="6109" y="2285652"/>
                </a:lnTo>
                <a:lnTo>
                  <a:pt x="23351" y="2326510"/>
                </a:lnTo>
                <a:lnTo>
                  <a:pt x="50096" y="2361126"/>
                </a:lnTo>
                <a:lnTo>
                  <a:pt x="84712" y="2387871"/>
                </a:lnTo>
                <a:lnTo>
                  <a:pt x="125570" y="2405113"/>
                </a:lnTo>
                <a:lnTo>
                  <a:pt x="171039" y="2411223"/>
                </a:lnTo>
                <a:lnTo>
                  <a:pt x="1539368" y="2411223"/>
                </a:lnTo>
                <a:lnTo>
                  <a:pt x="1584837" y="2405113"/>
                </a:lnTo>
                <a:lnTo>
                  <a:pt x="1625696" y="2387871"/>
                </a:lnTo>
                <a:lnTo>
                  <a:pt x="1660312" y="2361126"/>
                </a:lnTo>
                <a:lnTo>
                  <a:pt x="1687057" y="2326510"/>
                </a:lnTo>
                <a:lnTo>
                  <a:pt x="1704299" y="2285652"/>
                </a:lnTo>
                <a:lnTo>
                  <a:pt x="1710409" y="2240183"/>
                </a:lnTo>
                <a:lnTo>
                  <a:pt x="1710409" y="171039"/>
                </a:lnTo>
                <a:lnTo>
                  <a:pt x="1704299" y="125570"/>
                </a:lnTo>
                <a:lnTo>
                  <a:pt x="1687057" y="84712"/>
                </a:lnTo>
                <a:lnTo>
                  <a:pt x="1660312" y="50096"/>
                </a:lnTo>
                <a:lnTo>
                  <a:pt x="1625696" y="23351"/>
                </a:lnTo>
                <a:lnTo>
                  <a:pt x="1584837" y="6109"/>
                </a:lnTo>
                <a:lnTo>
                  <a:pt x="1539368" y="0"/>
                </a:lnTo>
                <a:close/>
              </a:path>
            </a:pathLst>
          </a:custGeom>
          <a:solidFill>
            <a:srgbClr val="CCD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42537" y="2403347"/>
            <a:ext cx="822960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6034">
              <a:lnSpc>
                <a:spcPts val="2210"/>
              </a:lnSpc>
              <a:spcBef>
                <a:spcPts val="330"/>
              </a:spcBef>
            </a:pPr>
            <a:r>
              <a:rPr sz="2000" spc="-10" dirty="0">
                <a:latin typeface="Arial"/>
                <a:cs typeface="Arial"/>
              </a:rPr>
              <a:t>Mobile </a:t>
            </a:r>
            <a:r>
              <a:rPr sz="2000" spc="-35" dirty="0">
                <a:latin typeface="Arial"/>
                <a:cs typeface="Arial"/>
              </a:rPr>
              <a:t>Access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59782" y="3091464"/>
            <a:ext cx="1383665" cy="742315"/>
            <a:chOff x="5159782" y="3091464"/>
            <a:chExt cx="1383665" cy="742315"/>
          </a:xfrm>
        </p:grpSpPr>
        <p:sp>
          <p:nvSpPr>
            <p:cNvPr id="30" name="object 30"/>
            <p:cNvSpPr/>
            <p:nvPr/>
          </p:nvSpPr>
          <p:spPr>
            <a:xfrm>
              <a:off x="5167402" y="3099084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6" y="0"/>
                  </a:moveTo>
                  <a:lnTo>
                    <a:pt x="72702" y="0"/>
                  </a:lnTo>
                  <a:lnTo>
                    <a:pt x="44403" y="5713"/>
                  </a:lnTo>
                  <a:lnTo>
                    <a:pt x="21294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5"/>
                  </a:lnTo>
                  <a:lnTo>
                    <a:pt x="5713" y="682614"/>
                  </a:lnTo>
                  <a:lnTo>
                    <a:pt x="21294" y="705723"/>
                  </a:lnTo>
                  <a:lnTo>
                    <a:pt x="44403" y="721303"/>
                  </a:lnTo>
                  <a:lnTo>
                    <a:pt x="72702" y="727016"/>
                  </a:lnTo>
                  <a:lnTo>
                    <a:pt x="1295626" y="727016"/>
                  </a:lnTo>
                  <a:lnTo>
                    <a:pt x="1323924" y="721303"/>
                  </a:lnTo>
                  <a:lnTo>
                    <a:pt x="1347033" y="705723"/>
                  </a:lnTo>
                  <a:lnTo>
                    <a:pt x="1362614" y="682614"/>
                  </a:lnTo>
                  <a:lnTo>
                    <a:pt x="1368327" y="654315"/>
                  </a:lnTo>
                  <a:lnTo>
                    <a:pt x="1368327" y="72702"/>
                  </a:lnTo>
                  <a:lnTo>
                    <a:pt x="1362614" y="44403"/>
                  </a:lnTo>
                  <a:lnTo>
                    <a:pt x="1347033" y="21294"/>
                  </a:lnTo>
                  <a:lnTo>
                    <a:pt x="1323924" y="5713"/>
                  </a:lnTo>
                  <a:lnTo>
                    <a:pt x="1295626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7402" y="3099084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75163" y="3333496"/>
            <a:ext cx="5543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Phones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159782" y="3930329"/>
            <a:ext cx="1383665" cy="742315"/>
            <a:chOff x="5159782" y="3930329"/>
            <a:chExt cx="1383665" cy="742315"/>
          </a:xfrm>
        </p:grpSpPr>
        <p:sp>
          <p:nvSpPr>
            <p:cNvPr id="34" name="object 34"/>
            <p:cNvSpPr/>
            <p:nvPr/>
          </p:nvSpPr>
          <p:spPr>
            <a:xfrm>
              <a:off x="5167402" y="3937949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6" y="0"/>
                  </a:moveTo>
                  <a:lnTo>
                    <a:pt x="72702" y="0"/>
                  </a:lnTo>
                  <a:lnTo>
                    <a:pt x="44403" y="5713"/>
                  </a:lnTo>
                  <a:lnTo>
                    <a:pt x="21294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5"/>
                  </a:lnTo>
                  <a:lnTo>
                    <a:pt x="5713" y="682614"/>
                  </a:lnTo>
                  <a:lnTo>
                    <a:pt x="21294" y="705723"/>
                  </a:lnTo>
                  <a:lnTo>
                    <a:pt x="44403" y="721303"/>
                  </a:lnTo>
                  <a:lnTo>
                    <a:pt x="72702" y="727016"/>
                  </a:lnTo>
                  <a:lnTo>
                    <a:pt x="1295626" y="727016"/>
                  </a:lnTo>
                  <a:lnTo>
                    <a:pt x="1323924" y="721303"/>
                  </a:lnTo>
                  <a:lnTo>
                    <a:pt x="1347033" y="705723"/>
                  </a:lnTo>
                  <a:lnTo>
                    <a:pt x="1362614" y="682614"/>
                  </a:lnTo>
                  <a:lnTo>
                    <a:pt x="1368327" y="654315"/>
                  </a:lnTo>
                  <a:lnTo>
                    <a:pt x="1368327" y="72702"/>
                  </a:lnTo>
                  <a:lnTo>
                    <a:pt x="1362614" y="44403"/>
                  </a:lnTo>
                  <a:lnTo>
                    <a:pt x="1347033" y="21294"/>
                  </a:lnTo>
                  <a:lnTo>
                    <a:pt x="1323924" y="5713"/>
                  </a:lnTo>
                  <a:lnTo>
                    <a:pt x="1295626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67402" y="3937949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06127" y="4083303"/>
            <a:ext cx="1092200" cy="4006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5590" marR="5080" indent="-263525">
              <a:lnSpc>
                <a:spcPts val="1390"/>
              </a:lnSpc>
              <a:spcBef>
                <a:spcPts val="285"/>
              </a:spcBef>
            </a:pP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Tablets,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mobile devices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836795" y="2375011"/>
            <a:ext cx="1710689" cy="2411730"/>
            <a:chOff x="6836795" y="2375011"/>
            <a:chExt cx="1710689" cy="2411730"/>
          </a:xfrm>
        </p:grpSpPr>
        <p:sp>
          <p:nvSpPr>
            <p:cNvPr id="38" name="object 38"/>
            <p:cNvSpPr/>
            <p:nvPr/>
          </p:nvSpPr>
          <p:spPr>
            <a:xfrm>
              <a:off x="6836795" y="2375011"/>
              <a:ext cx="1710689" cy="2411730"/>
            </a:xfrm>
            <a:custGeom>
              <a:avLst/>
              <a:gdLst/>
              <a:ahLst/>
              <a:cxnLst/>
              <a:rect l="l" t="t" r="r" b="b"/>
              <a:pathLst>
                <a:path w="1710690" h="2411729">
                  <a:moveTo>
                    <a:pt x="1539368" y="0"/>
                  </a:moveTo>
                  <a:lnTo>
                    <a:pt x="171039" y="0"/>
                  </a:lnTo>
                  <a:lnTo>
                    <a:pt x="125570" y="6109"/>
                  </a:lnTo>
                  <a:lnTo>
                    <a:pt x="84712" y="23351"/>
                  </a:lnTo>
                  <a:lnTo>
                    <a:pt x="50096" y="50096"/>
                  </a:lnTo>
                  <a:lnTo>
                    <a:pt x="23351" y="84712"/>
                  </a:lnTo>
                  <a:lnTo>
                    <a:pt x="6109" y="125570"/>
                  </a:lnTo>
                  <a:lnTo>
                    <a:pt x="0" y="171039"/>
                  </a:lnTo>
                  <a:lnTo>
                    <a:pt x="0" y="2240183"/>
                  </a:lnTo>
                  <a:lnTo>
                    <a:pt x="6109" y="2285652"/>
                  </a:lnTo>
                  <a:lnTo>
                    <a:pt x="23351" y="2326510"/>
                  </a:lnTo>
                  <a:lnTo>
                    <a:pt x="50096" y="2361126"/>
                  </a:lnTo>
                  <a:lnTo>
                    <a:pt x="84712" y="2387871"/>
                  </a:lnTo>
                  <a:lnTo>
                    <a:pt x="125570" y="2405113"/>
                  </a:lnTo>
                  <a:lnTo>
                    <a:pt x="171039" y="2411223"/>
                  </a:lnTo>
                  <a:lnTo>
                    <a:pt x="1539368" y="2411223"/>
                  </a:lnTo>
                  <a:lnTo>
                    <a:pt x="1584837" y="2405113"/>
                  </a:lnTo>
                  <a:lnTo>
                    <a:pt x="1625696" y="2387871"/>
                  </a:lnTo>
                  <a:lnTo>
                    <a:pt x="1660312" y="2361126"/>
                  </a:lnTo>
                  <a:lnTo>
                    <a:pt x="1687057" y="2326510"/>
                  </a:lnTo>
                  <a:lnTo>
                    <a:pt x="1704299" y="2285652"/>
                  </a:lnTo>
                  <a:lnTo>
                    <a:pt x="1710409" y="2240183"/>
                  </a:lnTo>
                  <a:lnTo>
                    <a:pt x="1710409" y="171039"/>
                  </a:lnTo>
                  <a:lnTo>
                    <a:pt x="1704299" y="125570"/>
                  </a:lnTo>
                  <a:lnTo>
                    <a:pt x="1687057" y="84712"/>
                  </a:lnTo>
                  <a:lnTo>
                    <a:pt x="1660312" y="50096"/>
                  </a:lnTo>
                  <a:lnTo>
                    <a:pt x="1625696" y="23351"/>
                  </a:lnTo>
                  <a:lnTo>
                    <a:pt x="1584837" y="6109"/>
                  </a:lnTo>
                  <a:lnTo>
                    <a:pt x="1539368" y="0"/>
                  </a:lnTo>
                  <a:close/>
                </a:path>
              </a:pathLst>
            </a:custGeom>
            <a:solidFill>
              <a:srgbClr val="CCD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06094" y="3099084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4" y="0"/>
                  </a:moveTo>
                  <a:lnTo>
                    <a:pt x="72701" y="0"/>
                  </a:lnTo>
                  <a:lnTo>
                    <a:pt x="44402" y="5713"/>
                  </a:lnTo>
                  <a:lnTo>
                    <a:pt x="21293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5"/>
                  </a:lnTo>
                  <a:lnTo>
                    <a:pt x="5713" y="682614"/>
                  </a:lnTo>
                  <a:lnTo>
                    <a:pt x="21293" y="705723"/>
                  </a:lnTo>
                  <a:lnTo>
                    <a:pt x="44402" y="721303"/>
                  </a:lnTo>
                  <a:lnTo>
                    <a:pt x="72701" y="727016"/>
                  </a:lnTo>
                  <a:lnTo>
                    <a:pt x="1295624" y="727016"/>
                  </a:lnTo>
                  <a:lnTo>
                    <a:pt x="1323923" y="721303"/>
                  </a:lnTo>
                  <a:lnTo>
                    <a:pt x="1347033" y="705723"/>
                  </a:lnTo>
                  <a:lnTo>
                    <a:pt x="1362613" y="682614"/>
                  </a:lnTo>
                  <a:lnTo>
                    <a:pt x="1368327" y="654315"/>
                  </a:lnTo>
                  <a:lnTo>
                    <a:pt x="1368327" y="72702"/>
                  </a:lnTo>
                  <a:lnTo>
                    <a:pt x="1362613" y="44403"/>
                  </a:lnTo>
                  <a:lnTo>
                    <a:pt x="1347033" y="21294"/>
                  </a:lnTo>
                  <a:lnTo>
                    <a:pt x="1323923" y="5713"/>
                  </a:lnTo>
                  <a:lnTo>
                    <a:pt x="129562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06094" y="3099084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79708" y="2403347"/>
            <a:ext cx="1424940" cy="1242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ts val="2210"/>
              </a:lnSpc>
              <a:spcBef>
                <a:spcPts val="330"/>
              </a:spcBef>
            </a:pPr>
            <a:r>
              <a:rPr sz="2000" spc="-10" dirty="0">
                <a:latin typeface="Arial"/>
                <a:cs typeface="Arial"/>
              </a:rPr>
              <a:t>Audio Descriptions</a:t>
            </a:r>
            <a:endParaRPr sz="2000">
              <a:latin typeface="Arial"/>
              <a:cs typeface="Arial"/>
            </a:endParaRPr>
          </a:p>
          <a:p>
            <a:pPr marL="138430" marR="132715" indent="-635" algn="ctr">
              <a:lnSpc>
                <a:spcPts val="1390"/>
              </a:lnSpc>
              <a:spcBef>
                <a:spcPts val="216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Instructionally 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998474" y="3930329"/>
            <a:ext cx="1383665" cy="742315"/>
            <a:chOff x="6998474" y="3930329"/>
            <a:chExt cx="1383665" cy="742315"/>
          </a:xfrm>
        </p:grpSpPr>
        <p:sp>
          <p:nvSpPr>
            <p:cNvPr id="43" name="object 43"/>
            <p:cNvSpPr/>
            <p:nvPr/>
          </p:nvSpPr>
          <p:spPr>
            <a:xfrm>
              <a:off x="7006094" y="3937949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1295624" y="0"/>
                  </a:moveTo>
                  <a:lnTo>
                    <a:pt x="72701" y="0"/>
                  </a:lnTo>
                  <a:lnTo>
                    <a:pt x="44402" y="5713"/>
                  </a:lnTo>
                  <a:lnTo>
                    <a:pt x="21293" y="21294"/>
                  </a:lnTo>
                  <a:lnTo>
                    <a:pt x="5713" y="44403"/>
                  </a:lnTo>
                  <a:lnTo>
                    <a:pt x="0" y="72702"/>
                  </a:lnTo>
                  <a:lnTo>
                    <a:pt x="0" y="654315"/>
                  </a:lnTo>
                  <a:lnTo>
                    <a:pt x="5713" y="682614"/>
                  </a:lnTo>
                  <a:lnTo>
                    <a:pt x="21293" y="705723"/>
                  </a:lnTo>
                  <a:lnTo>
                    <a:pt x="44402" y="721303"/>
                  </a:lnTo>
                  <a:lnTo>
                    <a:pt x="72701" y="727016"/>
                  </a:lnTo>
                  <a:lnTo>
                    <a:pt x="1295624" y="727016"/>
                  </a:lnTo>
                  <a:lnTo>
                    <a:pt x="1323923" y="721303"/>
                  </a:lnTo>
                  <a:lnTo>
                    <a:pt x="1347033" y="705723"/>
                  </a:lnTo>
                  <a:lnTo>
                    <a:pt x="1362613" y="682614"/>
                  </a:lnTo>
                  <a:lnTo>
                    <a:pt x="1368327" y="654315"/>
                  </a:lnTo>
                  <a:lnTo>
                    <a:pt x="1368327" y="72702"/>
                  </a:lnTo>
                  <a:lnTo>
                    <a:pt x="1362613" y="44403"/>
                  </a:lnTo>
                  <a:lnTo>
                    <a:pt x="1347033" y="21294"/>
                  </a:lnTo>
                  <a:lnTo>
                    <a:pt x="1323923" y="5713"/>
                  </a:lnTo>
                  <a:lnTo>
                    <a:pt x="129562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06094" y="3937949"/>
              <a:ext cx="1368425" cy="727075"/>
            </a:xfrm>
            <a:custGeom>
              <a:avLst/>
              <a:gdLst/>
              <a:ahLst/>
              <a:cxnLst/>
              <a:rect l="l" t="t" r="r" b="b"/>
              <a:pathLst>
                <a:path w="1368425" h="727075">
                  <a:moveTo>
                    <a:pt x="0" y="72702"/>
                  </a:moveTo>
                  <a:lnTo>
                    <a:pt x="5713" y="44403"/>
                  </a:lnTo>
                  <a:lnTo>
                    <a:pt x="21293" y="21293"/>
                  </a:lnTo>
                  <a:lnTo>
                    <a:pt x="44403" y="5713"/>
                  </a:lnTo>
                  <a:lnTo>
                    <a:pt x="72702" y="0"/>
                  </a:lnTo>
                  <a:lnTo>
                    <a:pt x="1295624" y="0"/>
                  </a:lnTo>
                  <a:lnTo>
                    <a:pt x="1323923" y="5713"/>
                  </a:lnTo>
                  <a:lnTo>
                    <a:pt x="1347033" y="21293"/>
                  </a:lnTo>
                  <a:lnTo>
                    <a:pt x="1362613" y="44403"/>
                  </a:lnTo>
                  <a:lnTo>
                    <a:pt x="1368327" y="72702"/>
                  </a:lnTo>
                  <a:lnTo>
                    <a:pt x="1368327" y="654314"/>
                  </a:lnTo>
                  <a:lnTo>
                    <a:pt x="1362613" y="682613"/>
                  </a:lnTo>
                  <a:lnTo>
                    <a:pt x="1347033" y="705722"/>
                  </a:lnTo>
                  <a:lnTo>
                    <a:pt x="1323923" y="721303"/>
                  </a:lnTo>
                  <a:lnTo>
                    <a:pt x="1295624" y="727016"/>
                  </a:lnTo>
                  <a:lnTo>
                    <a:pt x="72702" y="727016"/>
                  </a:lnTo>
                  <a:lnTo>
                    <a:pt x="44403" y="721303"/>
                  </a:lnTo>
                  <a:lnTo>
                    <a:pt x="21293" y="705722"/>
                  </a:lnTo>
                  <a:lnTo>
                    <a:pt x="5713" y="682613"/>
                  </a:lnTo>
                  <a:lnTo>
                    <a:pt x="0" y="654314"/>
                  </a:lnTo>
                  <a:lnTo>
                    <a:pt x="0" y="7270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341922" y="4171696"/>
            <a:ext cx="6972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videos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4992" y="1383791"/>
            <a:ext cx="822959" cy="822960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9" y="1975104"/>
            <a:ext cx="3505200" cy="37307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Focus</a:t>
            </a:r>
            <a:r>
              <a:rPr spc="-254" dirty="0"/>
              <a:t> </a:t>
            </a:r>
            <a:r>
              <a:rPr spc="-235" dirty="0"/>
              <a:t>Area</a:t>
            </a:r>
            <a:r>
              <a:rPr spc="-240" dirty="0"/>
              <a:t> </a:t>
            </a:r>
            <a:r>
              <a:rPr spc="-114" dirty="0"/>
              <a:t>#1:</a:t>
            </a:r>
            <a:r>
              <a:rPr spc="-250" dirty="0"/>
              <a:t> </a:t>
            </a:r>
            <a:r>
              <a:rPr spc="-195" dirty="0"/>
              <a:t>Third-</a:t>
            </a:r>
            <a:r>
              <a:rPr spc="-210" dirty="0"/>
              <a:t>Party</a:t>
            </a:r>
            <a:r>
              <a:rPr spc="-254" dirty="0"/>
              <a:t> </a:t>
            </a:r>
            <a:r>
              <a:rPr spc="-120" dirty="0"/>
              <a:t>Content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99160" y="4255008"/>
            <a:ext cx="8147684" cy="1213485"/>
            <a:chOff x="899160" y="4255008"/>
            <a:chExt cx="8147684" cy="12134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" y="4255008"/>
              <a:ext cx="8147304" cy="1213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7744" y="4319016"/>
              <a:ext cx="1850136" cy="615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650" y="4286163"/>
              <a:ext cx="8052261" cy="11202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35631" y="4400295"/>
            <a:ext cx="14776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includes: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3552" y="4863598"/>
            <a:ext cx="1620520" cy="525780"/>
            <a:chOff x="943552" y="4863598"/>
            <a:chExt cx="1620520" cy="525780"/>
          </a:xfrm>
        </p:grpSpPr>
        <p:sp>
          <p:nvSpPr>
            <p:cNvPr id="10" name="object 10"/>
            <p:cNvSpPr/>
            <p:nvPr/>
          </p:nvSpPr>
          <p:spPr>
            <a:xfrm>
              <a:off x="948632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60" h="515620">
                  <a:moveTo>
                    <a:pt x="1610057" y="0"/>
                  </a:moveTo>
                  <a:lnTo>
                    <a:pt x="0" y="0"/>
                  </a:lnTo>
                  <a:lnTo>
                    <a:pt x="0" y="515301"/>
                  </a:lnTo>
                  <a:lnTo>
                    <a:pt x="1610057" y="515301"/>
                  </a:lnTo>
                  <a:lnTo>
                    <a:pt x="1610057" y="0"/>
                  </a:lnTo>
                  <a:close/>
                </a:path>
              </a:pathLst>
            </a:custGeom>
            <a:solidFill>
              <a:srgbClr val="CCD4C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632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60" h="515620">
                  <a:moveTo>
                    <a:pt x="0" y="0"/>
                  </a:moveTo>
                  <a:lnTo>
                    <a:pt x="1610058" y="0"/>
                  </a:lnTo>
                  <a:lnTo>
                    <a:pt x="1610058" y="515300"/>
                  </a:lnTo>
                  <a:lnTo>
                    <a:pt x="0" y="515300"/>
                  </a:lnTo>
                  <a:lnTo>
                    <a:pt x="0" y="0"/>
                  </a:lnTo>
                  <a:close/>
                </a:path>
              </a:pathLst>
            </a:custGeom>
            <a:ln w="10159">
              <a:solidFill>
                <a:srgbClr val="CCD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7074" y="4956047"/>
            <a:ext cx="13747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80" dirty="0">
                <a:latin typeface="Arial"/>
                <a:cs typeface="Arial"/>
              </a:rPr>
              <a:t>OER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textbooks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53611" y="4863598"/>
            <a:ext cx="1620520" cy="525780"/>
            <a:chOff x="2553611" y="4863598"/>
            <a:chExt cx="1620520" cy="525780"/>
          </a:xfrm>
        </p:grpSpPr>
        <p:sp>
          <p:nvSpPr>
            <p:cNvPr id="14" name="object 14"/>
            <p:cNvSpPr/>
            <p:nvPr/>
          </p:nvSpPr>
          <p:spPr>
            <a:xfrm>
              <a:off x="2558691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60" h="515620">
                  <a:moveTo>
                    <a:pt x="1610059" y="0"/>
                  </a:moveTo>
                  <a:lnTo>
                    <a:pt x="0" y="0"/>
                  </a:lnTo>
                  <a:lnTo>
                    <a:pt x="0" y="515301"/>
                  </a:lnTo>
                  <a:lnTo>
                    <a:pt x="1610059" y="515301"/>
                  </a:lnTo>
                  <a:lnTo>
                    <a:pt x="1610059" y="0"/>
                  </a:lnTo>
                  <a:close/>
                </a:path>
              </a:pathLst>
            </a:custGeom>
            <a:solidFill>
              <a:srgbClr val="CCD4C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8691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60" h="515620">
                  <a:moveTo>
                    <a:pt x="0" y="0"/>
                  </a:moveTo>
                  <a:lnTo>
                    <a:pt x="1610058" y="0"/>
                  </a:lnTo>
                  <a:lnTo>
                    <a:pt x="1610058" y="515300"/>
                  </a:lnTo>
                  <a:lnTo>
                    <a:pt x="0" y="515300"/>
                  </a:lnTo>
                  <a:lnTo>
                    <a:pt x="0" y="0"/>
                  </a:lnTo>
                  <a:close/>
                </a:path>
              </a:pathLst>
            </a:custGeom>
            <a:ln w="10159">
              <a:solidFill>
                <a:srgbClr val="CCD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17468" y="4840223"/>
            <a:ext cx="894080" cy="5257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3500" marR="5080" indent="-51435">
              <a:lnSpc>
                <a:spcPts val="1900"/>
              </a:lnSpc>
              <a:spcBef>
                <a:spcPts val="280"/>
              </a:spcBef>
            </a:pPr>
            <a:r>
              <a:rPr sz="1700" spc="-40" dirty="0">
                <a:latin typeface="Arial"/>
                <a:cs typeface="Arial"/>
              </a:rPr>
              <a:t>Publisher </a:t>
            </a:r>
            <a:r>
              <a:rPr sz="1700" spc="-10" dirty="0">
                <a:latin typeface="Arial"/>
                <a:cs typeface="Arial"/>
              </a:rPr>
              <a:t>material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63671" y="4863598"/>
            <a:ext cx="1620520" cy="525780"/>
            <a:chOff x="4163671" y="4863598"/>
            <a:chExt cx="1620520" cy="525780"/>
          </a:xfrm>
        </p:grpSpPr>
        <p:sp>
          <p:nvSpPr>
            <p:cNvPr id="18" name="object 18"/>
            <p:cNvSpPr/>
            <p:nvPr/>
          </p:nvSpPr>
          <p:spPr>
            <a:xfrm>
              <a:off x="4168751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60" h="515620">
                  <a:moveTo>
                    <a:pt x="1610059" y="0"/>
                  </a:moveTo>
                  <a:lnTo>
                    <a:pt x="0" y="0"/>
                  </a:lnTo>
                  <a:lnTo>
                    <a:pt x="0" y="515301"/>
                  </a:lnTo>
                  <a:lnTo>
                    <a:pt x="1610059" y="515301"/>
                  </a:lnTo>
                  <a:lnTo>
                    <a:pt x="1610059" y="0"/>
                  </a:lnTo>
                  <a:close/>
                </a:path>
              </a:pathLst>
            </a:custGeom>
            <a:solidFill>
              <a:srgbClr val="CCD4C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8751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60" h="515620">
                  <a:moveTo>
                    <a:pt x="0" y="0"/>
                  </a:moveTo>
                  <a:lnTo>
                    <a:pt x="1610058" y="0"/>
                  </a:lnTo>
                  <a:lnTo>
                    <a:pt x="1610058" y="515300"/>
                  </a:lnTo>
                  <a:lnTo>
                    <a:pt x="0" y="515300"/>
                  </a:lnTo>
                  <a:lnTo>
                    <a:pt x="0" y="0"/>
                  </a:lnTo>
                  <a:close/>
                </a:path>
              </a:pathLst>
            </a:custGeom>
            <a:ln w="10159">
              <a:solidFill>
                <a:srgbClr val="CCD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30498" y="4840223"/>
            <a:ext cx="1087120" cy="5257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7175" marR="5080" indent="-245110">
              <a:lnSpc>
                <a:spcPts val="1900"/>
              </a:lnSpc>
              <a:spcBef>
                <a:spcPts val="280"/>
              </a:spcBef>
            </a:pPr>
            <a:r>
              <a:rPr sz="1700" spc="-130" dirty="0">
                <a:latin typeface="Arial"/>
                <a:cs typeface="Arial"/>
              </a:rPr>
              <a:t>PDFs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found online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3729" y="4863598"/>
            <a:ext cx="1620520" cy="525780"/>
            <a:chOff x="5773729" y="4863598"/>
            <a:chExt cx="1620520" cy="525780"/>
          </a:xfrm>
        </p:grpSpPr>
        <p:sp>
          <p:nvSpPr>
            <p:cNvPr id="22" name="object 22"/>
            <p:cNvSpPr/>
            <p:nvPr/>
          </p:nvSpPr>
          <p:spPr>
            <a:xfrm>
              <a:off x="5778809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59" h="515620">
                  <a:moveTo>
                    <a:pt x="1610059" y="0"/>
                  </a:moveTo>
                  <a:lnTo>
                    <a:pt x="0" y="0"/>
                  </a:lnTo>
                  <a:lnTo>
                    <a:pt x="0" y="515301"/>
                  </a:lnTo>
                  <a:lnTo>
                    <a:pt x="1610059" y="515301"/>
                  </a:lnTo>
                  <a:lnTo>
                    <a:pt x="1610059" y="0"/>
                  </a:lnTo>
                  <a:close/>
                </a:path>
              </a:pathLst>
            </a:custGeom>
            <a:solidFill>
              <a:srgbClr val="CCD4C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8809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59" h="515620">
                  <a:moveTo>
                    <a:pt x="0" y="0"/>
                  </a:moveTo>
                  <a:lnTo>
                    <a:pt x="1610058" y="0"/>
                  </a:lnTo>
                  <a:lnTo>
                    <a:pt x="1610058" y="515300"/>
                  </a:lnTo>
                  <a:lnTo>
                    <a:pt x="0" y="515300"/>
                  </a:lnTo>
                  <a:lnTo>
                    <a:pt x="0" y="0"/>
                  </a:lnTo>
                  <a:close/>
                </a:path>
              </a:pathLst>
            </a:custGeom>
            <a:ln w="10159">
              <a:solidFill>
                <a:srgbClr val="CCD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94458" y="4840223"/>
            <a:ext cx="1379855" cy="5257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48945" marR="5080" indent="-436880">
              <a:lnSpc>
                <a:spcPts val="1900"/>
              </a:lnSpc>
              <a:spcBef>
                <a:spcPts val="280"/>
              </a:spcBef>
            </a:pPr>
            <a:r>
              <a:rPr sz="1700" spc="-70" dirty="0">
                <a:latin typeface="Arial"/>
                <a:cs typeface="Arial"/>
              </a:rPr>
              <a:t>Shared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Google </a:t>
            </a:r>
            <a:r>
              <a:rPr sz="1700" spc="-20" dirty="0">
                <a:latin typeface="Arial"/>
                <a:cs typeface="Arial"/>
              </a:rPr>
              <a:t>Docs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383790" y="4863598"/>
            <a:ext cx="1620520" cy="525780"/>
            <a:chOff x="7383790" y="4863598"/>
            <a:chExt cx="1620520" cy="525780"/>
          </a:xfrm>
        </p:grpSpPr>
        <p:sp>
          <p:nvSpPr>
            <p:cNvPr id="26" name="object 26"/>
            <p:cNvSpPr/>
            <p:nvPr/>
          </p:nvSpPr>
          <p:spPr>
            <a:xfrm>
              <a:off x="7388870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59" h="515620">
                  <a:moveTo>
                    <a:pt x="1610057" y="0"/>
                  </a:moveTo>
                  <a:lnTo>
                    <a:pt x="0" y="0"/>
                  </a:lnTo>
                  <a:lnTo>
                    <a:pt x="0" y="515301"/>
                  </a:lnTo>
                  <a:lnTo>
                    <a:pt x="1610057" y="515301"/>
                  </a:lnTo>
                  <a:lnTo>
                    <a:pt x="1610057" y="0"/>
                  </a:lnTo>
                  <a:close/>
                </a:path>
              </a:pathLst>
            </a:custGeom>
            <a:solidFill>
              <a:srgbClr val="CCD4CC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88870" y="4868678"/>
              <a:ext cx="1610360" cy="515620"/>
            </a:xfrm>
            <a:custGeom>
              <a:avLst/>
              <a:gdLst/>
              <a:ahLst/>
              <a:cxnLst/>
              <a:rect l="l" t="t" r="r" b="b"/>
              <a:pathLst>
                <a:path w="1610359" h="515620">
                  <a:moveTo>
                    <a:pt x="0" y="0"/>
                  </a:moveTo>
                  <a:lnTo>
                    <a:pt x="1610058" y="0"/>
                  </a:lnTo>
                  <a:lnTo>
                    <a:pt x="1610058" y="515300"/>
                  </a:lnTo>
                  <a:lnTo>
                    <a:pt x="0" y="515300"/>
                  </a:lnTo>
                  <a:lnTo>
                    <a:pt x="0" y="0"/>
                  </a:lnTo>
                  <a:close/>
                </a:path>
              </a:pathLst>
            </a:custGeom>
            <a:ln w="10159">
              <a:solidFill>
                <a:srgbClr val="CCD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753310" y="4956047"/>
            <a:ext cx="8826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"/>
                <a:cs typeface="Arial"/>
              </a:rPr>
              <a:t>Websites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9160" y="2548127"/>
            <a:ext cx="8147684" cy="1816735"/>
            <a:chOff x="899160" y="2548127"/>
            <a:chExt cx="8147684" cy="1816735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160" y="2548127"/>
              <a:ext cx="8147304" cy="18166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7672" y="2599943"/>
              <a:ext cx="6053328" cy="11490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651" y="2578793"/>
              <a:ext cx="8052261" cy="172289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134899" y="2684271"/>
            <a:ext cx="56775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85"/>
              </a:lnSpc>
              <a:spcBef>
                <a:spcPts val="100"/>
              </a:spcBef>
            </a:pPr>
            <a:r>
              <a:rPr sz="1900" b="1" spc="-13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19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clarification: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210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it,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embed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it,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2195"/>
              </a:lnSpc>
            </a:pP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accessibility</a:t>
            </a:r>
            <a:r>
              <a:rPr sz="1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19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matters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didn’t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398264"/>
            <a:ext cx="6824472" cy="177698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56196" y="1551432"/>
            <a:ext cx="71564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75" dirty="0"/>
              <a:t>Solution</a:t>
            </a:r>
            <a:r>
              <a:rPr sz="2900" b="0" spc="-175" dirty="0">
                <a:latin typeface="Arial"/>
                <a:cs typeface="Arial"/>
              </a:rPr>
              <a:t>:</a:t>
            </a:r>
            <a:r>
              <a:rPr sz="2900" b="0" spc="-204" dirty="0">
                <a:latin typeface="Arial"/>
                <a:cs typeface="Arial"/>
              </a:rPr>
              <a:t> </a:t>
            </a:r>
            <a:r>
              <a:rPr sz="2900" b="0" spc="-150" dirty="0">
                <a:latin typeface="Arial"/>
                <a:cs typeface="Arial"/>
              </a:rPr>
              <a:t>Convert</a:t>
            </a:r>
            <a:r>
              <a:rPr sz="2900" b="0" spc="-210" dirty="0">
                <a:latin typeface="Arial"/>
                <a:cs typeface="Arial"/>
              </a:rPr>
              <a:t> </a:t>
            </a:r>
            <a:r>
              <a:rPr sz="2900" b="0" spc="-45" dirty="0">
                <a:latin typeface="Arial"/>
                <a:cs typeface="Arial"/>
              </a:rPr>
              <a:t>to</a:t>
            </a:r>
            <a:r>
              <a:rPr sz="2900" b="0" spc="-204" dirty="0">
                <a:latin typeface="Arial"/>
                <a:cs typeface="Arial"/>
              </a:rPr>
              <a:t> </a:t>
            </a:r>
            <a:r>
              <a:rPr sz="2900" b="0" spc="-125" dirty="0">
                <a:latin typeface="Arial"/>
                <a:cs typeface="Arial"/>
              </a:rPr>
              <a:t>Accessible</a:t>
            </a:r>
            <a:r>
              <a:rPr sz="2900" b="0" spc="-210" dirty="0">
                <a:latin typeface="Arial"/>
                <a:cs typeface="Arial"/>
              </a:rPr>
              <a:t> </a:t>
            </a:r>
            <a:r>
              <a:rPr sz="2900" b="0" spc="-270" dirty="0">
                <a:latin typeface="Arial"/>
                <a:cs typeface="Arial"/>
              </a:rPr>
              <a:t>HTML</a:t>
            </a:r>
            <a:r>
              <a:rPr sz="2900" b="0" spc="-204" dirty="0">
                <a:latin typeface="Arial"/>
                <a:cs typeface="Arial"/>
              </a:rPr>
              <a:t> </a:t>
            </a:r>
            <a:r>
              <a:rPr sz="2900" b="0" spc="-185" dirty="0">
                <a:latin typeface="Arial"/>
                <a:cs typeface="Arial"/>
              </a:rPr>
              <a:t>(Using</a:t>
            </a:r>
            <a:r>
              <a:rPr sz="2900" b="0" spc="-204" dirty="0">
                <a:latin typeface="Arial"/>
                <a:cs typeface="Arial"/>
              </a:rPr>
              <a:t> </a:t>
            </a:r>
            <a:r>
              <a:rPr sz="2900" b="0" spc="-25" dirty="0">
                <a:latin typeface="Arial"/>
                <a:cs typeface="Arial"/>
              </a:rPr>
              <a:t>AI)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239" y="2198115"/>
            <a:ext cx="5189220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0"/>
              </a:spcBef>
            </a:pPr>
            <a:r>
              <a:rPr sz="2200" b="1" spc="-65" dirty="0">
                <a:latin typeface="Arial"/>
                <a:cs typeface="Arial"/>
              </a:rPr>
              <a:t>Best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practice: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85"/>
              </a:spcBef>
            </a:pPr>
            <a:r>
              <a:rPr sz="1600" spc="-35" dirty="0">
                <a:latin typeface="Arial"/>
                <a:cs typeface="Arial"/>
              </a:rPr>
              <a:t>Convert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third-</a:t>
            </a:r>
            <a:r>
              <a:rPr sz="1600" spc="-20" dirty="0">
                <a:latin typeface="Arial"/>
                <a:cs typeface="Arial"/>
              </a:rPr>
              <a:t>party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content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into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b="1" spc="-60" dirty="0">
                <a:latin typeface="Arial"/>
                <a:cs typeface="Arial"/>
              </a:rPr>
              <a:t>Canvas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HTML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70" dirty="0">
                <a:latin typeface="Arial"/>
                <a:cs typeface="Arial"/>
              </a:rPr>
              <a:t>pages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when </a:t>
            </a:r>
            <a:r>
              <a:rPr sz="1600" spc="-10" dirty="0">
                <a:latin typeface="Arial"/>
                <a:cs typeface="Arial"/>
              </a:rPr>
              <a:t>possible.</a:t>
            </a:r>
            <a:endParaRPr sz="16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540"/>
              </a:spcBef>
              <a:buChar char="•"/>
              <a:tabLst>
                <a:tab pos="196850" algn="l"/>
              </a:tabLst>
            </a:pPr>
            <a:r>
              <a:rPr sz="1600" spc="-10" dirty="0">
                <a:latin typeface="Arial"/>
                <a:cs typeface="Arial"/>
              </a:rPr>
              <a:t>HTML: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000" y="3302508"/>
            <a:ext cx="2795905" cy="10287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409"/>
              </a:spcBef>
              <a:buChar char="•"/>
              <a:tabLst>
                <a:tab pos="194945" algn="l"/>
              </a:tabLst>
            </a:pPr>
            <a:r>
              <a:rPr sz="1400" spc="-25" dirty="0">
                <a:latin typeface="Arial"/>
                <a:cs typeface="Arial"/>
              </a:rPr>
              <a:t>Works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better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screen</a:t>
            </a:r>
            <a:r>
              <a:rPr sz="1400" spc="-10" dirty="0">
                <a:latin typeface="Arial"/>
                <a:cs typeface="Arial"/>
              </a:rPr>
              <a:t> readers</a:t>
            </a:r>
            <a:endParaRPr sz="1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310"/>
              </a:spcBef>
              <a:buChar char="•"/>
              <a:tabLst>
                <a:tab pos="194945" algn="l"/>
              </a:tabLst>
            </a:pPr>
            <a:r>
              <a:rPr sz="1400" spc="-20" dirty="0">
                <a:latin typeface="Arial"/>
                <a:cs typeface="Arial"/>
              </a:rPr>
              <a:t>Scales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mobile</a:t>
            </a:r>
            <a:endParaRPr sz="1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315"/>
              </a:spcBef>
              <a:buChar char="•"/>
              <a:tabLst>
                <a:tab pos="194945" algn="l"/>
              </a:tabLst>
            </a:pPr>
            <a:r>
              <a:rPr sz="1400" spc="-20" dirty="0">
                <a:latin typeface="Arial"/>
                <a:cs typeface="Arial"/>
              </a:rPr>
              <a:t>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easier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update</a:t>
            </a:r>
            <a:endParaRPr sz="14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har char="•"/>
              <a:tabLst>
                <a:tab pos="194945" algn="l"/>
              </a:tabLst>
            </a:pPr>
            <a:r>
              <a:rPr sz="1400" spc="-2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accessible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PDFs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239" y="4236686"/>
            <a:ext cx="5810250" cy="156908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Prompt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705"/>
              </a:lnSpc>
              <a:spcBef>
                <a:spcPts val="775"/>
              </a:spcBef>
            </a:pP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Convert</a:t>
            </a:r>
            <a:r>
              <a:rPr sz="15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5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5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FFFFFF"/>
                </a:solidFill>
                <a:latin typeface="Arial"/>
                <a:cs typeface="Arial"/>
              </a:rPr>
              <a:t>WCAG</a:t>
            </a:r>
            <a:r>
              <a:rPr sz="1500" b="1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r>
              <a:rPr sz="15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FFFFFF"/>
                </a:solidFill>
                <a:latin typeface="Arial"/>
                <a:cs typeface="Arial"/>
              </a:rPr>
              <a:t>AA–compliant</a:t>
            </a:r>
            <a:r>
              <a:rPr sz="1500" b="1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i="1" spc="-20" dirty="0">
                <a:solidFill>
                  <a:srgbClr val="FFFFFF"/>
                </a:solidFill>
                <a:latin typeface="Arial"/>
                <a:cs typeface="Arial"/>
              </a:rPr>
              <a:t>HTML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05"/>
              </a:lnSpc>
            </a:pP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5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Canvas.</a:t>
            </a:r>
            <a:endParaRPr sz="1500">
              <a:latin typeface="Arial"/>
              <a:cs typeface="Arial"/>
            </a:endParaRPr>
          </a:p>
          <a:p>
            <a:pPr marL="12700" marR="570230">
              <a:lnSpc>
                <a:spcPts val="1700"/>
              </a:lnSpc>
              <a:spcBef>
                <a:spcPts val="835"/>
              </a:spcBef>
            </a:pP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Format</a:t>
            </a:r>
            <a:r>
              <a:rPr sz="15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5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5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clear,</a:t>
            </a:r>
            <a:r>
              <a:rPr sz="15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readable,</a:t>
            </a:r>
            <a:r>
              <a:rPr sz="15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accessible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5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FFFFFF"/>
                </a:solidFill>
                <a:latin typeface="Arial"/>
                <a:cs typeface="Arial"/>
              </a:rPr>
              <a:t>assistive</a:t>
            </a:r>
            <a:r>
              <a:rPr sz="15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Arial"/>
                <a:cs typeface="Arial"/>
              </a:rPr>
              <a:t>technology.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0497" y="2239379"/>
            <a:ext cx="2430721" cy="24307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00949" y="4792979"/>
            <a:ext cx="2580640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i="1" spc="-10" dirty="0">
                <a:latin typeface="Arial"/>
                <a:cs typeface="Arial"/>
              </a:rPr>
              <a:t>Image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of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-30" dirty="0">
                <a:latin typeface="Arial"/>
                <a:cs typeface="Arial"/>
              </a:rPr>
              <a:t>a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laptop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displaying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web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accessibility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text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Note. </a:t>
            </a:r>
            <a:r>
              <a:rPr sz="800" spc="-10" dirty="0">
                <a:latin typeface="Arial"/>
                <a:cs typeface="Arial"/>
              </a:rPr>
              <a:t>Generated</a:t>
            </a:r>
            <a:r>
              <a:rPr sz="800" dirty="0">
                <a:latin typeface="Arial"/>
                <a:cs typeface="Arial"/>
              </a:rPr>
              <a:t> with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Gemini,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by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Google,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January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14, </a:t>
            </a:r>
            <a:r>
              <a:rPr sz="800" spc="-20" dirty="0">
                <a:latin typeface="Arial"/>
                <a:cs typeface="Arial"/>
              </a:rPr>
              <a:t>2026 </a:t>
            </a:r>
            <a:r>
              <a:rPr sz="800" spc="-10" dirty="0">
                <a:latin typeface="Arial"/>
                <a:cs typeface="Arial"/>
              </a:rPr>
              <a:t>(</a:t>
            </a:r>
            <a:r>
              <a:rPr sz="8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4"/>
              </a:rPr>
              <a:t>https://gemini.google.com/</a:t>
            </a:r>
            <a:r>
              <a:rPr sz="800" spc="-10" dirty="0">
                <a:latin typeface="Arial"/>
                <a:cs typeface="Arial"/>
                <a:hlinkClick r:id="rId4"/>
              </a:rPr>
              <a:t>).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975104"/>
            <a:ext cx="3505200" cy="37307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312035" y="2462276"/>
            <a:ext cx="5434330" cy="186308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065" marR="5080" algn="ctr">
              <a:lnSpc>
                <a:spcPts val="5210"/>
              </a:lnSpc>
              <a:spcBef>
                <a:spcPts val="730"/>
              </a:spcBef>
            </a:pPr>
            <a:r>
              <a:rPr sz="4800" b="0" spc="-145" dirty="0">
                <a:latin typeface="Arial"/>
                <a:cs typeface="Arial"/>
              </a:rPr>
              <a:t>Accessibility</a:t>
            </a:r>
            <a:r>
              <a:rPr sz="4800" b="0" spc="-335" dirty="0">
                <a:latin typeface="Arial"/>
                <a:cs typeface="Arial"/>
              </a:rPr>
              <a:t> </a:t>
            </a:r>
            <a:r>
              <a:rPr sz="4800" b="0" spc="-170" dirty="0">
                <a:latin typeface="Arial"/>
                <a:cs typeface="Arial"/>
              </a:rPr>
              <a:t>in</a:t>
            </a:r>
            <a:r>
              <a:rPr sz="4800" b="0" spc="-330" dirty="0">
                <a:latin typeface="Arial"/>
                <a:cs typeface="Arial"/>
              </a:rPr>
              <a:t> </a:t>
            </a:r>
            <a:r>
              <a:rPr sz="4800" b="0" spc="-175" dirty="0">
                <a:latin typeface="Arial"/>
                <a:cs typeface="Arial"/>
              </a:rPr>
              <a:t>Online </a:t>
            </a:r>
            <a:r>
              <a:rPr sz="4800" b="0" spc="-305" dirty="0">
                <a:latin typeface="Arial"/>
                <a:cs typeface="Arial"/>
              </a:rPr>
              <a:t>Learning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35"/>
              </a:spcBef>
            </a:pPr>
            <a:r>
              <a:rPr sz="1900" b="0" spc="-55" dirty="0">
                <a:latin typeface="Arial"/>
                <a:cs typeface="Arial"/>
              </a:rPr>
              <a:t>February</a:t>
            </a:r>
            <a:r>
              <a:rPr sz="1900" b="0" spc="-90" dirty="0">
                <a:latin typeface="Arial"/>
                <a:cs typeface="Arial"/>
              </a:rPr>
              <a:t> </a:t>
            </a:r>
            <a:r>
              <a:rPr sz="1900" b="0" spc="-20" dirty="0">
                <a:latin typeface="Arial"/>
                <a:cs typeface="Arial"/>
              </a:rPr>
              <a:t>3,</a:t>
            </a:r>
            <a:r>
              <a:rPr sz="1900" b="0" spc="-85" dirty="0">
                <a:latin typeface="Arial"/>
                <a:cs typeface="Arial"/>
              </a:rPr>
              <a:t> </a:t>
            </a:r>
            <a:r>
              <a:rPr sz="1900" b="0" spc="-20" dirty="0">
                <a:latin typeface="Arial"/>
                <a:cs typeface="Arial"/>
              </a:rPr>
              <a:t>2026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12" y="5944080"/>
            <a:ext cx="1263850" cy="4775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400" y="5702776"/>
            <a:ext cx="4146550" cy="0"/>
          </a:xfrm>
          <a:custGeom>
            <a:avLst/>
            <a:gdLst/>
            <a:ahLst/>
            <a:cxnLst/>
            <a:rect l="l" t="t" r="r" b="b"/>
            <a:pathLst>
              <a:path w="4146550">
                <a:moveTo>
                  <a:pt x="0" y="0"/>
                </a:moveTo>
                <a:lnTo>
                  <a:pt x="4146550" y="0"/>
                </a:lnTo>
              </a:path>
            </a:pathLst>
          </a:custGeom>
          <a:ln w="10160">
            <a:solidFill>
              <a:srgbClr val="E3E5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291329" y="1975104"/>
            <a:ext cx="5619750" cy="3733165"/>
            <a:chOff x="4291329" y="1975104"/>
            <a:chExt cx="5619750" cy="3733165"/>
          </a:xfrm>
        </p:grpSpPr>
        <p:sp>
          <p:nvSpPr>
            <p:cNvPr id="5" name="object 5"/>
            <p:cNvSpPr/>
            <p:nvPr/>
          </p:nvSpPr>
          <p:spPr>
            <a:xfrm>
              <a:off x="9236708" y="5702776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10160">
              <a:solidFill>
                <a:srgbClr val="E3E5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1975104"/>
              <a:ext cx="3505200" cy="37307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98949" y="2168506"/>
              <a:ext cx="4937760" cy="1028700"/>
            </a:xfrm>
            <a:custGeom>
              <a:avLst/>
              <a:gdLst/>
              <a:ahLst/>
              <a:cxnLst/>
              <a:rect l="l" t="t" r="r" b="b"/>
              <a:pathLst>
                <a:path w="4937759" h="1028700">
                  <a:moveTo>
                    <a:pt x="4937758" y="0"/>
                  </a:moveTo>
                  <a:lnTo>
                    <a:pt x="0" y="0"/>
                  </a:lnTo>
                  <a:lnTo>
                    <a:pt x="0" y="1028160"/>
                  </a:lnTo>
                  <a:lnTo>
                    <a:pt x="4937758" y="1028160"/>
                  </a:lnTo>
                  <a:lnTo>
                    <a:pt x="49377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8949" y="2168506"/>
              <a:ext cx="4937760" cy="1028700"/>
            </a:xfrm>
            <a:custGeom>
              <a:avLst/>
              <a:gdLst/>
              <a:ahLst/>
              <a:cxnLst/>
              <a:rect l="l" t="t" r="r" b="b"/>
              <a:pathLst>
                <a:path w="4937759" h="1028700">
                  <a:moveTo>
                    <a:pt x="0" y="0"/>
                  </a:moveTo>
                  <a:lnTo>
                    <a:pt x="4937758" y="0"/>
                  </a:lnTo>
                  <a:lnTo>
                    <a:pt x="4937758" y="1028159"/>
                  </a:lnTo>
                  <a:lnTo>
                    <a:pt x="0" y="102815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550476" y="1973580"/>
            <a:ext cx="2069464" cy="7753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75"/>
              </a:spcBef>
            </a:pPr>
            <a:r>
              <a:rPr sz="2600" spc="-235" dirty="0"/>
              <a:t>Focus</a:t>
            </a:r>
            <a:r>
              <a:rPr sz="2600" spc="-210" dirty="0"/>
              <a:t> </a:t>
            </a:r>
            <a:r>
              <a:rPr sz="2600" spc="-200" dirty="0"/>
              <a:t>Area</a:t>
            </a:r>
            <a:r>
              <a:rPr sz="2600" spc="-210" dirty="0"/>
              <a:t> </a:t>
            </a:r>
            <a:r>
              <a:rPr sz="2600" spc="-80" dirty="0"/>
              <a:t>#2: </a:t>
            </a:r>
            <a:r>
              <a:rPr sz="2600" spc="-145" dirty="0"/>
              <a:t>Mobile</a:t>
            </a:r>
            <a:r>
              <a:rPr sz="2600" spc="-220" dirty="0"/>
              <a:t> </a:t>
            </a:r>
            <a:r>
              <a:rPr sz="2600" spc="-165" dirty="0"/>
              <a:t>Access</a:t>
            </a:r>
            <a:endParaRPr sz="2600"/>
          </a:p>
        </p:txBody>
      </p:sp>
      <p:sp>
        <p:nvSpPr>
          <p:cNvPr id="10" name="object 10"/>
          <p:cNvSpPr txBox="1"/>
          <p:nvPr/>
        </p:nvSpPr>
        <p:spPr>
          <a:xfrm>
            <a:off x="4669475" y="2385060"/>
            <a:ext cx="3071495" cy="699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9225" indent="-136525">
              <a:lnSpc>
                <a:spcPct val="100000"/>
              </a:lnSpc>
              <a:spcBef>
                <a:spcPts val="219"/>
              </a:spcBef>
              <a:buChar char="•"/>
              <a:tabLst>
                <a:tab pos="149225" algn="l"/>
              </a:tabLst>
            </a:pPr>
            <a:r>
              <a:rPr sz="1400" spc="-10" dirty="0">
                <a:latin typeface="Arial"/>
                <a:cs typeface="Arial"/>
              </a:rPr>
              <a:t>Phones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120"/>
              </a:spcBef>
              <a:buChar char="•"/>
              <a:tabLst>
                <a:tab pos="149225" algn="l"/>
              </a:tabLst>
            </a:pPr>
            <a:r>
              <a:rPr sz="1400" spc="-10" dirty="0">
                <a:latin typeface="Arial"/>
                <a:cs typeface="Arial"/>
              </a:rPr>
              <a:t>Tablets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25"/>
              </a:spcBef>
              <a:buChar char="•"/>
              <a:tabLst>
                <a:tab pos="149225" algn="l"/>
              </a:tabLst>
            </a:pPr>
            <a:r>
              <a:rPr sz="1400" spc="-45" dirty="0">
                <a:latin typeface="Arial"/>
                <a:cs typeface="Arial"/>
              </a:rPr>
              <a:t>Assistive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technology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on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mobile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devices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35678" y="1957609"/>
            <a:ext cx="3477260" cy="422275"/>
            <a:chOff x="4535678" y="1957609"/>
            <a:chExt cx="3477260" cy="422275"/>
          </a:xfrm>
        </p:grpSpPr>
        <p:sp>
          <p:nvSpPr>
            <p:cNvPr id="12" name="object 12"/>
            <p:cNvSpPr/>
            <p:nvPr/>
          </p:nvSpPr>
          <p:spPr>
            <a:xfrm>
              <a:off x="4545838" y="1967769"/>
              <a:ext cx="3456940" cy="401955"/>
            </a:xfrm>
            <a:custGeom>
              <a:avLst/>
              <a:gdLst/>
              <a:ahLst/>
              <a:cxnLst/>
              <a:rect l="l" t="t" r="r" b="b"/>
              <a:pathLst>
                <a:path w="3456940" h="401955">
                  <a:moveTo>
                    <a:pt x="3389518" y="0"/>
                  </a:moveTo>
                  <a:lnTo>
                    <a:pt x="66913" y="0"/>
                  </a:lnTo>
                  <a:lnTo>
                    <a:pt x="40867" y="5258"/>
                  </a:lnTo>
                  <a:lnTo>
                    <a:pt x="19598" y="19599"/>
                  </a:lnTo>
                  <a:lnTo>
                    <a:pt x="5258" y="40868"/>
                  </a:lnTo>
                  <a:lnTo>
                    <a:pt x="0" y="66915"/>
                  </a:lnTo>
                  <a:lnTo>
                    <a:pt x="0" y="334558"/>
                  </a:lnTo>
                  <a:lnTo>
                    <a:pt x="5258" y="360604"/>
                  </a:lnTo>
                  <a:lnTo>
                    <a:pt x="19598" y="381873"/>
                  </a:lnTo>
                  <a:lnTo>
                    <a:pt x="40867" y="396214"/>
                  </a:lnTo>
                  <a:lnTo>
                    <a:pt x="66913" y="401472"/>
                  </a:lnTo>
                  <a:lnTo>
                    <a:pt x="3389518" y="401472"/>
                  </a:lnTo>
                  <a:lnTo>
                    <a:pt x="3415564" y="396214"/>
                  </a:lnTo>
                  <a:lnTo>
                    <a:pt x="3436833" y="381873"/>
                  </a:lnTo>
                  <a:lnTo>
                    <a:pt x="3451173" y="360604"/>
                  </a:lnTo>
                  <a:lnTo>
                    <a:pt x="3456432" y="334558"/>
                  </a:lnTo>
                  <a:lnTo>
                    <a:pt x="3456432" y="66915"/>
                  </a:lnTo>
                  <a:lnTo>
                    <a:pt x="3451173" y="40868"/>
                  </a:lnTo>
                  <a:lnTo>
                    <a:pt x="3436833" y="19599"/>
                  </a:lnTo>
                  <a:lnTo>
                    <a:pt x="3415564" y="5258"/>
                  </a:lnTo>
                  <a:lnTo>
                    <a:pt x="338951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45838" y="1967769"/>
              <a:ext cx="3456940" cy="401955"/>
            </a:xfrm>
            <a:custGeom>
              <a:avLst/>
              <a:gdLst/>
              <a:ahLst/>
              <a:cxnLst/>
              <a:rect l="l" t="t" r="r" b="b"/>
              <a:pathLst>
                <a:path w="3456940" h="401955">
                  <a:moveTo>
                    <a:pt x="0" y="66913"/>
                  </a:moveTo>
                  <a:lnTo>
                    <a:pt x="5258" y="40867"/>
                  </a:lnTo>
                  <a:lnTo>
                    <a:pt x="19598" y="19598"/>
                  </a:lnTo>
                  <a:lnTo>
                    <a:pt x="40867" y="5258"/>
                  </a:lnTo>
                  <a:lnTo>
                    <a:pt x="66913" y="0"/>
                  </a:lnTo>
                  <a:lnTo>
                    <a:pt x="3389518" y="0"/>
                  </a:lnTo>
                  <a:lnTo>
                    <a:pt x="3415563" y="5258"/>
                  </a:lnTo>
                  <a:lnTo>
                    <a:pt x="3436833" y="19598"/>
                  </a:lnTo>
                  <a:lnTo>
                    <a:pt x="3451173" y="40867"/>
                  </a:lnTo>
                  <a:lnTo>
                    <a:pt x="3456431" y="66913"/>
                  </a:lnTo>
                  <a:lnTo>
                    <a:pt x="3456431" y="334558"/>
                  </a:lnTo>
                  <a:lnTo>
                    <a:pt x="3451173" y="360603"/>
                  </a:lnTo>
                  <a:lnTo>
                    <a:pt x="3436833" y="381873"/>
                  </a:lnTo>
                  <a:lnTo>
                    <a:pt x="3415563" y="396213"/>
                  </a:lnTo>
                  <a:lnTo>
                    <a:pt x="3389518" y="401471"/>
                  </a:lnTo>
                  <a:lnTo>
                    <a:pt x="66913" y="401471"/>
                  </a:lnTo>
                  <a:lnTo>
                    <a:pt x="40867" y="396213"/>
                  </a:lnTo>
                  <a:lnTo>
                    <a:pt x="19598" y="381873"/>
                  </a:lnTo>
                  <a:lnTo>
                    <a:pt x="5258" y="360603"/>
                  </a:lnTo>
                  <a:lnTo>
                    <a:pt x="0" y="334558"/>
                  </a:lnTo>
                  <a:lnTo>
                    <a:pt x="0" y="66913"/>
                  </a:lnTo>
                  <a:close/>
                </a:path>
              </a:pathLst>
            </a:custGeom>
            <a:ln w="20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83381" y="2022347"/>
            <a:ext cx="2571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usable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on: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91329" y="3259946"/>
            <a:ext cx="4953000" cy="1675130"/>
            <a:chOff x="4291329" y="3259946"/>
            <a:chExt cx="4953000" cy="1675130"/>
          </a:xfrm>
        </p:grpSpPr>
        <p:sp>
          <p:nvSpPr>
            <p:cNvPr id="16" name="object 16"/>
            <p:cNvSpPr/>
            <p:nvPr/>
          </p:nvSpPr>
          <p:spPr>
            <a:xfrm>
              <a:off x="4298949" y="3470842"/>
              <a:ext cx="4937760" cy="1456690"/>
            </a:xfrm>
            <a:custGeom>
              <a:avLst/>
              <a:gdLst/>
              <a:ahLst/>
              <a:cxnLst/>
              <a:rect l="l" t="t" r="r" b="b"/>
              <a:pathLst>
                <a:path w="4937759" h="1456689">
                  <a:moveTo>
                    <a:pt x="4937758" y="0"/>
                  </a:moveTo>
                  <a:lnTo>
                    <a:pt x="0" y="0"/>
                  </a:lnTo>
                  <a:lnTo>
                    <a:pt x="0" y="1456559"/>
                  </a:lnTo>
                  <a:lnTo>
                    <a:pt x="4937758" y="1456559"/>
                  </a:lnTo>
                  <a:lnTo>
                    <a:pt x="49377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8949" y="3470842"/>
              <a:ext cx="4937760" cy="1456690"/>
            </a:xfrm>
            <a:custGeom>
              <a:avLst/>
              <a:gdLst/>
              <a:ahLst/>
              <a:cxnLst/>
              <a:rect l="l" t="t" r="r" b="b"/>
              <a:pathLst>
                <a:path w="4937759" h="1456689">
                  <a:moveTo>
                    <a:pt x="0" y="0"/>
                  </a:moveTo>
                  <a:lnTo>
                    <a:pt x="4937758" y="0"/>
                  </a:lnTo>
                  <a:lnTo>
                    <a:pt x="4937758" y="1456559"/>
                  </a:lnTo>
                  <a:lnTo>
                    <a:pt x="0" y="145655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5837" y="3270106"/>
              <a:ext cx="3456940" cy="401955"/>
            </a:xfrm>
            <a:custGeom>
              <a:avLst/>
              <a:gdLst/>
              <a:ahLst/>
              <a:cxnLst/>
              <a:rect l="l" t="t" r="r" b="b"/>
              <a:pathLst>
                <a:path w="3456940" h="401954">
                  <a:moveTo>
                    <a:pt x="3389518" y="0"/>
                  </a:moveTo>
                  <a:lnTo>
                    <a:pt x="66913" y="0"/>
                  </a:lnTo>
                  <a:lnTo>
                    <a:pt x="40867" y="5258"/>
                  </a:lnTo>
                  <a:lnTo>
                    <a:pt x="19598" y="19598"/>
                  </a:lnTo>
                  <a:lnTo>
                    <a:pt x="5258" y="40867"/>
                  </a:lnTo>
                  <a:lnTo>
                    <a:pt x="0" y="66913"/>
                  </a:lnTo>
                  <a:lnTo>
                    <a:pt x="0" y="334557"/>
                  </a:lnTo>
                  <a:lnTo>
                    <a:pt x="5258" y="360603"/>
                  </a:lnTo>
                  <a:lnTo>
                    <a:pt x="19598" y="381873"/>
                  </a:lnTo>
                  <a:lnTo>
                    <a:pt x="40867" y="396213"/>
                  </a:lnTo>
                  <a:lnTo>
                    <a:pt x="66913" y="401472"/>
                  </a:lnTo>
                  <a:lnTo>
                    <a:pt x="3389518" y="401472"/>
                  </a:lnTo>
                  <a:lnTo>
                    <a:pt x="3415564" y="396213"/>
                  </a:lnTo>
                  <a:lnTo>
                    <a:pt x="3436833" y="381873"/>
                  </a:lnTo>
                  <a:lnTo>
                    <a:pt x="3451173" y="360603"/>
                  </a:lnTo>
                  <a:lnTo>
                    <a:pt x="3456432" y="334557"/>
                  </a:lnTo>
                  <a:lnTo>
                    <a:pt x="3456432" y="66913"/>
                  </a:lnTo>
                  <a:lnTo>
                    <a:pt x="3451173" y="40867"/>
                  </a:lnTo>
                  <a:lnTo>
                    <a:pt x="3436833" y="19598"/>
                  </a:lnTo>
                  <a:lnTo>
                    <a:pt x="3415564" y="5258"/>
                  </a:lnTo>
                  <a:lnTo>
                    <a:pt x="338951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45837" y="3270106"/>
              <a:ext cx="3456940" cy="401955"/>
            </a:xfrm>
            <a:custGeom>
              <a:avLst/>
              <a:gdLst/>
              <a:ahLst/>
              <a:cxnLst/>
              <a:rect l="l" t="t" r="r" b="b"/>
              <a:pathLst>
                <a:path w="3456940" h="401954">
                  <a:moveTo>
                    <a:pt x="0" y="66913"/>
                  </a:moveTo>
                  <a:lnTo>
                    <a:pt x="5258" y="40867"/>
                  </a:lnTo>
                  <a:lnTo>
                    <a:pt x="19598" y="19598"/>
                  </a:lnTo>
                  <a:lnTo>
                    <a:pt x="40867" y="5258"/>
                  </a:lnTo>
                  <a:lnTo>
                    <a:pt x="66913" y="0"/>
                  </a:lnTo>
                  <a:lnTo>
                    <a:pt x="3389518" y="0"/>
                  </a:lnTo>
                  <a:lnTo>
                    <a:pt x="3415563" y="5258"/>
                  </a:lnTo>
                  <a:lnTo>
                    <a:pt x="3436833" y="19598"/>
                  </a:lnTo>
                  <a:lnTo>
                    <a:pt x="3451173" y="40867"/>
                  </a:lnTo>
                  <a:lnTo>
                    <a:pt x="3456431" y="66913"/>
                  </a:lnTo>
                  <a:lnTo>
                    <a:pt x="3456431" y="334558"/>
                  </a:lnTo>
                  <a:lnTo>
                    <a:pt x="3451173" y="360603"/>
                  </a:lnTo>
                  <a:lnTo>
                    <a:pt x="3436833" y="381873"/>
                  </a:lnTo>
                  <a:lnTo>
                    <a:pt x="3415563" y="396213"/>
                  </a:lnTo>
                  <a:lnTo>
                    <a:pt x="3389518" y="401471"/>
                  </a:lnTo>
                  <a:lnTo>
                    <a:pt x="66913" y="401471"/>
                  </a:lnTo>
                  <a:lnTo>
                    <a:pt x="40867" y="396213"/>
                  </a:lnTo>
                  <a:lnTo>
                    <a:pt x="19598" y="381873"/>
                  </a:lnTo>
                  <a:lnTo>
                    <a:pt x="5258" y="360603"/>
                  </a:lnTo>
                  <a:lnTo>
                    <a:pt x="0" y="334558"/>
                  </a:lnTo>
                  <a:lnTo>
                    <a:pt x="0" y="66913"/>
                  </a:lnTo>
                  <a:close/>
                </a:path>
              </a:pathLst>
            </a:custGeom>
            <a:ln w="20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69475" y="3323844"/>
            <a:ext cx="1387475" cy="150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includes: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1295"/>
              </a:spcBef>
              <a:buChar char="•"/>
              <a:tabLst>
                <a:tab pos="149225" algn="l"/>
              </a:tabLst>
            </a:pPr>
            <a:r>
              <a:rPr sz="1400" spc="-70" dirty="0">
                <a:latin typeface="Arial"/>
                <a:cs typeface="Arial"/>
              </a:rPr>
              <a:t>Canvas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pages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120"/>
              </a:spcBef>
              <a:buChar char="•"/>
              <a:tabLst>
                <a:tab pos="149225" algn="l"/>
              </a:tabLst>
            </a:pPr>
            <a:r>
              <a:rPr sz="1400" spc="-55" dirty="0">
                <a:latin typeface="Arial"/>
                <a:cs typeface="Arial"/>
              </a:rPr>
              <a:t>Embedded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tools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25"/>
              </a:spcBef>
              <a:buChar char="•"/>
              <a:tabLst>
                <a:tab pos="149225" algn="l"/>
              </a:tabLst>
            </a:pPr>
            <a:r>
              <a:rPr sz="1400" spc="-50" dirty="0">
                <a:latin typeface="Arial"/>
                <a:cs typeface="Arial"/>
              </a:rPr>
              <a:t>Linked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content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120"/>
              </a:spcBef>
              <a:buChar char="•"/>
              <a:tabLst>
                <a:tab pos="149225" algn="l"/>
              </a:tabLst>
            </a:pPr>
            <a:r>
              <a:rPr sz="1400" spc="-10" dirty="0">
                <a:latin typeface="Arial"/>
                <a:cs typeface="Arial"/>
              </a:rPr>
              <a:t>Videos</a:t>
            </a:r>
            <a:endParaRPr sz="14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20"/>
              </a:spcBef>
              <a:buChar char="•"/>
              <a:tabLst>
                <a:tab pos="149225" algn="l"/>
              </a:tabLst>
            </a:pPr>
            <a:r>
              <a:rPr sz="1400" spc="-150" dirty="0">
                <a:latin typeface="Arial"/>
                <a:cs typeface="Arial"/>
              </a:rPr>
              <a:t>OER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91329" y="4990682"/>
            <a:ext cx="4953000" cy="814069"/>
            <a:chOff x="4291329" y="4990682"/>
            <a:chExt cx="4953000" cy="814069"/>
          </a:xfrm>
        </p:grpSpPr>
        <p:sp>
          <p:nvSpPr>
            <p:cNvPr id="22" name="object 22"/>
            <p:cNvSpPr/>
            <p:nvPr/>
          </p:nvSpPr>
          <p:spPr>
            <a:xfrm>
              <a:off x="4298949" y="5454289"/>
              <a:ext cx="4937760" cy="342900"/>
            </a:xfrm>
            <a:custGeom>
              <a:avLst/>
              <a:gdLst/>
              <a:ahLst/>
              <a:cxnLst/>
              <a:rect l="l" t="t" r="r" b="b"/>
              <a:pathLst>
                <a:path w="4937759" h="342900">
                  <a:moveTo>
                    <a:pt x="4937758" y="0"/>
                  </a:moveTo>
                  <a:lnTo>
                    <a:pt x="0" y="0"/>
                  </a:lnTo>
                  <a:lnTo>
                    <a:pt x="0" y="342719"/>
                  </a:lnTo>
                  <a:lnTo>
                    <a:pt x="4937758" y="342719"/>
                  </a:lnTo>
                  <a:lnTo>
                    <a:pt x="493775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98949" y="5454289"/>
              <a:ext cx="4937760" cy="342900"/>
            </a:xfrm>
            <a:custGeom>
              <a:avLst/>
              <a:gdLst/>
              <a:ahLst/>
              <a:cxnLst/>
              <a:rect l="l" t="t" r="r" b="b"/>
              <a:pathLst>
                <a:path w="4937759" h="342900">
                  <a:moveTo>
                    <a:pt x="0" y="0"/>
                  </a:moveTo>
                  <a:lnTo>
                    <a:pt x="4937758" y="0"/>
                  </a:lnTo>
                  <a:lnTo>
                    <a:pt x="4937758" y="342719"/>
                  </a:lnTo>
                  <a:lnTo>
                    <a:pt x="0" y="34271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45837" y="5000842"/>
              <a:ext cx="4485005" cy="654685"/>
            </a:xfrm>
            <a:custGeom>
              <a:avLst/>
              <a:gdLst/>
              <a:ahLst/>
              <a:cxnLst/>
              <a:rect l="l" t="t" r="r" b="b"/>
              <a:pathLst>
                <a:path w="4485005" h="654685">
                  <a:moveTo>
                    <a:pt x="4375793" y="0"/>
                  </a:moveTo>
                  <a:lnTo>
                    <a:pt x="109030" y="0"/>
                  </a:lnTo>
                  <a:lnTo>
                    <a:pt x="66591" y="8568"/>
                  </a:lnTo>
                  <a:lnTo>
                    <a:pt x="31934" y="31934"/>
                  </a:lnTo>
                  <a:lnTo>
                    <a:pt x="8568" y="66591"/>
                  </a:lnTo>
                  <a:lnTo>
                    <a:pt x="0" y="109030"/>
                  </a:lnTo>
                  <a:lnTo>
                    <a:pt x="0" y="545151"/>
                  </a:lnTo>
                  <a:lnTo>
                    <a:pt x="8568" y="587590"/>
                  </a:lnTo>
                  <a:lnTo>
                    <a:pt x="31934" y="622247"/>
                  </a:lnTo>
                  <a:lnTo>
                    <a:pt x="66591" y="645613"/>
                  </a:lnTo>
                  <a:lnTo>
                    <a:pt x="109030" y="654182"/>
                  </a:lnTo>
                  <a:lnTo>
                    <a:pt x="4375793" y="654182"/>
                  </a:lnTo>
                  <a:lnTo>
                    <a:pt x="4418233" y="645613"/>
                  </a:lnTo>
                  <a:lnTo>
                    <a:pt x="4452889" y="622247"/>
                  </a:lnTo>
                  <a:lnTo>
                    <a:pt x="4476255" y="587590"/>
                  </a:lnTo>
                  <a:lnTo>
                    <a:pt x="4484823" y="545151"/>
                  </a:lnTo>
                  <a:lnTo>
                    <a:pt x="4484823" y="109030"/>
                  </a:lnTo>
                  <a:lnTo>
                    <a:pt x="4476255" y="66591"/>
                  </a:lnTo>
                  <a:lnTo>
                    <a:pt x="4452889" y="31934"/>
                  </a:lnTo>
                  <a:lnTo>
                    <a:pt x="4418233" y="8568"/>
                  </a:lnTo>
                  <a:lnTo>
                    <a:pt x="4375793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5837" y="5000842"/>
              <a:ext cx="4485005" cy="654685"/>
            </a:xfrm>
            <a:custGeom>
              <a:avLst/>
              <a:gdLst/>
              <a:ahLst/>
              <a:cxnLst/>
              <a:rect l="l" t="t" r="r" b="b"/>
              <a:pathLst>
                <a:path w="4485005" h="654685">
                  <a:moveTo>
                    <a:pt x="0" y="109031"/>
                  </a:moveTo>
                  <a:lnTo>
                    <a:pt x="8568" y="66591"/>
                  </a:lnTo>
                  <a:lnTo>
                    <a:pt x="31934" y="31934"/>
                  </a:lnTo>
                  <a:lnTo>
                    <a:pt x="66590" y="8568"/>
                  </a:lnTo>
                  <a:lnTo>
                    <a:pt x="109030" y="0"/>
                  </a:lnTo>
                  <a:lnTo>
                    <a:pt x="4375793" y="0"/>
                  </a:lnTo>
                  <a:lnTo>
                    <a:pt x="4418232" y="8568"/>
                  </a:lnTo>
                  <a:lnTo>
                    <a:pt x="4452889" y="31934"/>
                  </a:lnTo>
                  <a:lnTo>
                    <a:pt x="4476255" y="66591"/>
                  </a:lnTo>
                  <a:lnTo>
                    <a:pt x="4484823" y="109031"/>
                  </a:lnTo>
                  <a:lnTo>
                    <a:pt x="4484823" y="545151"/>
                  </a:lnTo>
                  <a:lnTo>
                    <a:pt x="4476255" y="587590"/>
                  </a:lnTo>
                  <a:lnTo>
                    <a:pt x="4452889" y="622247"/>
                  </a:lnTo>
                  <a:lnTo>
                    <a:pt x="4418232" y="645614"/>
                  </a:lnTo>
                  <a:lnTo>
                    <a:pt x="4375793" y="654182"/>
                  </a:lnTo>
                  <a:lnTo>
                    <a:pt x="109030" y="654182"/>
                  </a:lnTo>
                  <a:lnTo>
                    <a:pt x="66590" y="645614"/>
                  </a:lnTo>
                  <a:lnTo>
                    <a:pt x="31934" y="622247"/>
                  </a:lnTo>
                  <a:lnTo>
                    <a:pt x="8568" y="587590"/>
                  </a:lnTo>
                  <a:lnTo>
                    <a:pt x="0" y="545151"/>
                  </a:lnTo>
                  <a:lnTo>
                    <a:pt x="0" y="109031"/>
                  </a:lnTo>
                  <a:close/>
                </a:path>
              </a:pathLst>
            </a:custGeom>
            <a:ln w="20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95716" y="5140959"/>
            <a:ext cx="39871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1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optional.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024" y="2993682"/>
            <a:ext cx="3431282" cy="187160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99034" y="4939283"/>
            <a:ext cx="335724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spc="-20" dirty="0">
                <a:latin typeface="Arial"/>
                <a:cs typeface="Arial"/>
              </a:rPr>
              <a:t>Student </a:t>
            </a:r>
            <a:r>
              <a:rPr sz="800" spc="-25" dirty="0">
                <a:latin typeface="Arial"/>
                <a:cs typeface="Arial"/>
              </a:rPr>
              <a:t>using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screen </a:t>
            </a:r>
            <a:r>
              <a:rPr sz="800" spc="-25" dirty="0">
                <a:latin typeface="Arial"/>
                <a:cs typeface="Arial"/>
              </a:rPr>
              <a:t>reader</a:t>
            </a:r>
            <a:r>
              <a:rPr sz="800" spc="-10" dirty="0">
                <a:latin typeface="Arial"/>
                <a:cs typeface="Arial"/>
              </a:rPr>
              <a:t> software.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Generated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by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Google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Gemini, </a:t>
            </a:r>
            <a:r>
              <a:rPr sz="800" spc="-10" dirty="0">
                <a:latin typeface="Arial"/>
                <a:cs typeface="Arial"/>
              </a:rPr>
              <a:t>January </a:t>
            </a:r>
            <a:r>
              <a:rPr sz="800" spc="-15" dirty="0">
                <a:latin typeface="Arial"/>
                <a:cs typeface="Arial"/>
              </a:rPr>
              <a:t>14,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2026.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5384" y="3087624"/>
            <a:ext cx="5367527" cy="154533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89163" y="1748028"/>
            <a:ext cx="28829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80" dirty="0"/>
              <a:t>Solutions</a:t>
            </a:r>
            <a:r>
              <a:rPr sz="2600" spc="-204" dirty="0"/>
              <a:t> </a:t>
            </a:r>
            <a:r>
              <a:rPr sz="2600" spc="-155" dirty="0"/>
              <a:t>for</a:t>
            </a:r>
            <a:r>
              <a:rPr sz="2600" spc="-195" dirty="0"/>
              <a:t> </a:t>
            </a:r>
            <a:r>
              <a:rPr sz="2600" spc="-125" dirty="0"/>
              <a:t>Mobile: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628719" y="2458720"/>
            <a:ext cx="42849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latin typeface="Arial"/>
                <a:cs typeface="Arial"/>
              </a:rPr>
              <a:t>Prompt</a:t>
            </a:r>
            <a:r>
              <a:rPr sz="1900" b="1" spc="-95" dirty="0">
                <a:latin typeface="Arial"/>
                <a:cs typeface="Arial"/>
              </a:rPr>
              <a:t> </a:t>
            </a:r>
            <a:r>
              <a:rPr sz="1900" b="1" spc="-90" dirty="0">
                <a:latin typeface="Arial"/>
                <a:cs typeface="Arial"/>
              </a:rPr>
              <a:t>AI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50" dirty="0">
                <a:latin typeface="Arial"/>
                <a:cs typeface="Arial"/>
              </a:rPr>
              <a:t>for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Mobile-</a:t>
            </a:r>
            <a:r>
              <a:rPr sz="1900" b="1" spc="-55" dirty="0">
                <a:latin typeface="Arial"/>
                <a:cs typeface="Arial"/>
              </a:rPr>
              <a:t>Friendly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Content: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8719" y="3196335"/>
            <a:ext cx="4660900" cy="83629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25"/>
              </a:spcBef>
            </a:pPr>
            <a:r>
              <a:rPr sz="1900" b="1" i="1" spc="-9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9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i="1" spc="-40" dirty="0">
                <a:solidFill>
                  <a:srgbClr val="FFFFFF"/>
                </a:solidFill>
                <a:latin typeface="Arial"/>
                <a:cs typeface="Arial"/>
              </a:rPr>
              <a:t>Prompt</a:t>
            </a:r>
            <a:r>
              <a:rPr sz="1900" i="1" spc="-4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9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-8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9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"/>
                <a:cs typeface="Arial"/>
              </a:rPr>
              <a:t>revise</a:t>
            </a:r>
            <a:r>
              <a:rPr sz="19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9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9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900" i="1" spc="-3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9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FFFFFF"/>
                </a:solidFill>
                <a:latin typeface="Arial"/>
                <a:cs typeface="Arial"/>
              </a:rPr>
              <a:t>mobile-</a:t>
            </a:r>
            <a:r>
              <a:rPr sz="1900" b="1" i="1" spc="-40" dirty="0">
                <a:solidFill>
                  <a:srgbClr val="FFFFFF"/>
                </a:solidFill>
                <a:latin typeface="Arial"/>
                <a:cs typeface="Arial"/>
              </a:rPr>
              <a:t>friendly</a:t>
            </a:r>
            <a:r>
              <a:rPr sz="19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i="1" spc="-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b="1" i="1" spc="-100" dirty="0">
                <a:solidFill>
                  <a:srgbClr val="FFFFFF"/>
                </a:solidFill>
                <a:latin typeface="Arial"/>
                <a:cs typeface="Arial"/>
              </a:rPr>
              <a:t> WCAG </a:t>
            </a:r>
            <a:r>
              <a:rPr sz="1900" b="1" i="1" spc="-20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r>
              <a:rPr sz="19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i="1" spc="-25" dirty="0">
                <a:solidFill>
                  <a:srgbClr val="FFFFFF"/>
                </a:solidFill>
                <a:latin typeface="Arial"/>
                <a:cs typeface="Arial"/>
              </a:rPr>
              <a:t>AA–</a:t>
            </a:r>
            <a:r>
              <a:rPr sz="1900" b="1" i="1" spc="-10" dirty="0">
                <a:solidFill>
                  <a:srgbClr val="FFFFFF"/>
                </a:solidFill>
                <a:latin typeface="Arial"/>
                <a:cs typeface="Arial"/>
              </a:rPr>
              <a:t>compliant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8719" y="4466844"/>
            <a:ext cx="474472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Note: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spc="-45" dirty="0">
                <a:latin typeface="Arial"/>
                <a:cs typeface="Arial"/>
              </a:rPr>
              <a:t>This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often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much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easier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when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content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is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HTML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dirty="0">
                <a:latin typeface="Arial"/>
                <a:cs typeface="Arial"/>
              </a:rPr>
              <a:t>rather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PDFs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Word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files.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676" y="2475229"/>
            <a:ext cx="3702685" cy="3049270"/>
          </a:xfrm>
          <a:custGeom>
            <a:avLst/>
            <a:gdLst/>
            <a:ahLst/>
            <a:cxnLst/>
            <a:rect l="l" t="t" r="r" b="b"/>
            <a:pathLst>
              <a:path w="3702685" h="3049270">
                <a:moveTo>
                  <a:pt x="3702360" y="0"/>
                </a:moveTo>
                <a:lnTo>
                  <a:pt x="0" y="0"/>
                </a:lnTo>
                <a:lnTo>
                  <a:pt x="0" y="3049270"/>
                </a:lnTo>
                <a:lnTo>
                  <a:pt x="3702360" y="3049270"/>
                </a:lnTo>
                <a:lnTo>
                  <a:pt x="3702360" y="0"/>
                </a:lnTo>
                <a:close/>
              </a:path>
            </a:pathLst>
          </a:custGeom>
          <a:solidFill>
            <a:srgbClr val="EAEAEA">
              <a:alpha val="5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3128" y="2366422"/>
            <a:ext cx="3109595" cy="232727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900" b="1" spc="-35" dirty="0">
                <a:latin typeface="Arial"/>
                <a:cs typeface="Arial"/>
              </a:rPr>
              <a:t>Check</a:t>
            </a:r>
            <a:r>
              <a:rPr sz="1900" b="1" spc="-10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mobile: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Char char="•"/>
              <a:tabLst>
                <a:tab pos="240665" algn="l"/>
              </a:tabLst>
            </a:pPr>
            <a:r>
              <a:rPr sz="1600" spc="-45" dirty="0">
                <a:latin typeface="Arial"/>
                <a:cs typeface="Arial"/>
              </a:rPr>
              <a:t>Open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Canvas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Student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App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Char char="•"/>
              <a:tabLst>
                <a:tab pos="240665" algn="l"/>
              </a:tabLst>
            </a:pPr>
            <a:r>
              <a:rPr sz="1600" spc="-45" dirty="0">
                <a:latin typeface="Arial"/>
                <a:cs typeface="Arial"/>
              </a:rPr>
              <a:t>View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your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content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your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phone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Char char="•"/>
              <a:tabLst>
                <a:tab pos="240665" algn="l"/>
              </a:tabLst>
            </a:pPr>
            <a:r>
              <a:rPr sz="1600" spc="-60" dirty="0">
                <a:latin typeface="Arial"/>
                <a:cs typeface="Arial"/>
              </a:rPr>
              <a:t>Ask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yourself:</a:t>
            </a:r>
            <a:endParaRPr sz="1600">
              <a:latin typeface="Arial"/>
              <a:cs typeface="Arial"/>
            </a:endParaRPr>
          </a:p>
          <a:p>
            <a:pPr marL="606425" lvl="1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606425" algn="l"/>
              </a:tabLst>
            </a:pPr>
            <a:r>
              <a:rPr sz="1400" spc="-2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35" dirty="0">
                <a:latin typeface="Arial"/>
                <a:cs typeface="Arial"/>
              </a:rPr>
              <a:t> easy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scroll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read?</a:t>
            </a:r>
            <a:endParaRPr sz="1400">
              <a:latin typeface="Arial"/>
              <a:cs typeface="Arial"/>
            </a:endParaRPr>
          </a:p>
          <a:p>
            <a:pPr marL="606425" lvl="1" indent="-228600">
              <a:lnSpc>
                <a:spcPct val="100000"/>
              </a:lnSpc>
              <a:spcBef>
                <a:spcPts val="335"/>
              </a:spcBef>
              <a:buChar char="•"/>
              <a:tabLst>
                <a:tab pos="606425" algn="l"/>
              </a:tabLst>
            </a:pPr>
            <a:r>
              <a:rPr sz="1400" spc="-20" dirty="0">
                <a:latin typeface="Arial"/>
                <a:cs typeface="Arial"/>
              </a:rPr>
              <a:t>Does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resize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well?</a:t>
            </a:r>
            <a:endParaRPr sz="1400">
              <a:latin typeface="Arial"/>
              <a:cs typeface="Arial"/>
            </a:endParaRPr>
          </a:p>
          <a:p>
            <a:pPr marL="606425" marR="355600" lvl="1" indent="-228600">
              <a:lnSpc>
                <a:spcPts val="1610"/>
              </a:lnSpc>
              <a:spcBef>
                <a:spcPts val="330"/>
              </a:spcBef>
              <a:buChar char="•"/>
              <a:tabLst>
                <a:tab pos="606425" algn="l"/>
              </a:tabLst>
            </a:pPr>
            <a:r>
              <a:rPr sz="1400" spc="-25" dirty="0">
                <a:latin typeface="Arial"/>
                <a:cs typeface="Arial"/>
              </a:rPr>
              <a:t>Do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links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work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as </a:t>
            </a:r>
            <a:r>
              <a:rPr sz="1400" spc="-10" dirty="0">
                <a:latin typeface="Arial"/>
                <a:cs typeface="Arial"/>
              </a:rPr>
              <a:t>expected?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301239"/>
            <a:ext cx="734568" cy="734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9245" y="2329179"/>
            <a:ext cx="731582" cy="73158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9" y="1975104"/>
            <a:ext cx="3505200" cy="37307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05508" y="1604771"/>
            <a:ext cx="2933700" cy="7753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75"/>
              </a:spcBef>
            </a:pPr>
            <a:r>
              <a:rPr sz="2600" spc="-235" dirty="0"/>
              <a:t>Focus</a:t>
            </a:r>
            <a:r>
              <a:rPr sz="2600" spc="-220" dirty="0"/>
              <a:t> </a:t>
            </a:r>
            <a:r>
              <a:rPr sz="2600" spc="-200" dirty="0"/>
              <a:t>Area</a:t>
            </a:r>
            <a:r>
              <a:rPr sz="2600" spc="-215" dirty="0"/>
              <a:t> </a:t>
            </a:r>
            <a:r>
              <a:rPr sz="2600" spc="-105" dirty="0"/>
              <a:t>#3:</a:t>
            </a:r>
            <a:r>
              <a:rPr sz="2600" spc="-204" dirty="0"/>
              <a:t> </a:t>
            </a:r>
            <a:r>
              <a:rPr sz="2600" spc="-200" dirty="0"/>
              <a:t>Audio </a:t>
            </a:r>
            <a:r>
              <a:rPr sz="2600" spc="-80" dirty="0"/>
              <a:t>Descriptions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793479" y="2100579"/>
            <a:ext cx="34048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har char="•"/>
              <a:tabLst>
                <a:tab pos="194945" algn="l"/>
              </a:tabLst>
            </a:pPr>
            <a:r>
              <a:rPr sz="2200" spc="-25" dirty="0">
                <a:latin typeface="Arial"/>
                <a:cs typeface="Arial"/>
              </a:rPr>
              <a:t>Science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Experiment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Video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9238" y="2467864"/>
            <a:ext cx="4292600" cy="5835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3675" marR="5080" indent="-181610">
              <a:lnSpc>
                <a:spcPts val="2110"/>
              </a:lnSpc>
              <a:spcBef>
                <a:spcPts val="310"/>
              </a:spcBef>
              <a:buFont typeface="Courier New"/>
              <a:buChar char="o"/>
              <a:tabLst>
                <a:tab pos="194945" algn="l"/>
              </a:tabLst>
            </a:pPr>
            <a:r>
              <a:rPr sz="1900" spc="-10" dirty="0">
                <a:latin typeface="Arial"/>
                <a:cs typeface="Arial"/>
              </a:rPr>
              <a:t>Question: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If</a:t>
            </a:r>
            <a:r>
              <a:rPr sz="1900" i="1" spc="-110" dirty="0">
                <a:latin typeface="Arial"/>
                <a:cs typeface="Arial"/>
              </a:rPr>
              <a:t> </a:t>
            </a:r>
            <a:r>
              <a:rPr sz="1900" i="1" spc="-45" dirty="0">
                <a:latin typeface="Arial"/>
                <a:cs typeface="Arial"/>
              </a:rPr>
              <a:t>you</a:t>
            </a:r>
            <a:r>
              <a:rPr sz="1900" i="1" spc="-10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closed</a:t>
            </a:r>
            <a:r>
              <a:rPr sz="1900" i="1" spc="-95" dirty="0">
                <a:latin typeface="Arial"/>
                <a:cs typeface="Arial"/>
              </a:rPr>
              <a:t> </a:t>
            </a:r>
            <a:r>
              <a:rPr sz="1900" i="1" spc="-35" dirty="0">
                <a:latin typeface="Arial"/>
                <a:cs typeface="Arial"/>
              </a:rPr>
              <a:t>your</a:t>
            </a:r>
            <a:r>
              <a:rPr sz="1900" i="1" spc="-100" dirty="0">
                <a:latin typeface="Arial"/>
                <a:cs typeface="Arial"/>
              </a:rPr>
              <a:t> </a:t>
            </a:r>
            <a:r>
              <a:rPr sz="1900" i="1" spc="-60" dirty="0">
                <a:latin typeface="Arial"/>
                <a:cs typeface="Arial"/>
              </a:rPr>
              <a:t>eyes,</a:t>
            </a:r>
            <a:r>
              <a:rPr sz="1900" i="1" spc="-10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what 	</a:t>
            </a:r>
            <a:r>
              <a:rPr sz="1900" i="1" dirty="0">
                <a:latin typeface="Arial"/>
                <a:cs typeface="Arial"/>
              </a:rPr>
              <a:t>would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spc="-45" dirty="0">
                <a:latin typeface="Arial"/>
                <a:cs typeface="Arial"/>
              </a:rPr>
              <a:t>you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miss?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508" y="2533396"/>
            <a:ext cx="4202430" cy="181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75" dirty="0">
                <a:latin typeface="Arial"/>
                <a:cs typeface="Arial"/>
              </a:rPr>
              <a:t>Audio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descriptions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explain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visual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spc="-30" dirty="0">
                <a:latin typeface="Arial"/>
                <a:cs typeface="Arial"/>
              </a:rPr>
              <a:t>when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visuals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needed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understanding.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10" dirty="0">
                <a:latin typeface="Arial"/>
                <a:cs typeface="Arial"/>
              </a:rPr>
              <a:t>Examples:</a:t>
            </a:r>
            <a:endParaRPr sz="1600">
              <a:latin typeface="Arial"/>
              <a:cs typeface="Arial"/>
            </a:endParaRPr>
          </a:p>
          <a:p>
            <a:pPr marL="440690" indent="-69850">
              <a:lnSpc>
                <a:spcPct val="100000"/>
              </a:lnSpc>
              <a:spcBef>
                <a:spcPts val="295"/>
              </a:spcBef>
              <a:buSzPct val="92857"/>
              <a:buChar char="•"/>
              <a:tabLst>
                <a:tab pos="440690" algn="l"/>
              </a:tabLst>
            </a:pPr>
            <a:r>
              <a:rPr sz="1400" spc="-10" dirty="0">
                <a:latin typeface="Arial"/>
                <a:cs typeface="Arial"/>
              </a:rPr>
              <a:t>Demonstrations</a:t>
            </a:r>
            <a:endParaRPr sz="1400">
              <a:latin typeface="Arial"/>
              <a:cs typeface="Arial"/>
            </a:endParaRPr>
          </a:p>
          <a:p>
            <a:pPr marL="440690" indent="-69850">
              <a:lnSpc>
                <a:spcPct val="100000"/>
              </a:lnSpc>
              <a:spcBef>
                <a:spcPts val="315"/>
              </a:spcBef>
              <a:buSzPct val="92857"/>
              <a:buChar char="•"/>
              <a:tabLst>
                <a:tab pos="440690" algn="l"/>
              </a:tabLst>
            </a:pPr>
            <a:r>
              <a:rPr sz="1400" spc="-10" dirty="0">
                <a:latin typeface="Arial"/>
                <a:cs typeface="Arial"/>
              </a:rPr>
              <a:t>On-</a:t>
            </a:r>
            <a:r>
              <a:rPr sz="1400" dirty="0">
                <a:latin typeface="Arial"/>
                <a:cs typeface="Arial"/>
              </a:rPr>
              <a:t>screen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steps</a:t>
            </a:r>
            <a:endParaRPr sz="1400">
              <a:latin typeface="Arial"/>
              <a:cs typeface="Arial"/>
            </a:endParaRPr>
          </a:p>
          <a:p>
            <a:pPr marL="440690" indent="-69850">
              <a:lnSpc>
                <a:spcPct val="100000"/>
              </a:lnSpc>
              <a:spcBef>
                <a:spcPts val="215"/>
              </a:spcBef>
              <a:buSzPct val="92857"/>
              <a:buChar char="•"/>
              <a:tabLst>
                <a:tab pos="440690" algn="l"/>
              </a:tabLst>
            </a:pPr>
            <a:r>
              <a:rPr sz="1400" spc="-25" dirty="0">
                <a:latin typeface="Arial"/>
                <a:cs typeface="Arial"/>
              </a:rPr>
              <a:t>Graphs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charts</a:t>
            </a:r>
            <a:endParaRPr sz="1400">
              <a:latin typeface="Arial"/>
              <a:cs typeface="Arial"/>
            </a:endParaRPr>
          </a:p>
          <a:p>
            <a:pPr marL="440690" indent="-69850">
              <a:lnSpc>
                <a:spcPct val="100000"/>
              </a:lnSpc>
              <a:spcBef>
                <a:spcPts val="335"/>
              </a:spcBef>
              <a:buSzPct val="92857"/>
              <a:buChar char="•"/>
              <a:tabLst>
                <a:tab pos="440690" algn="l"/>
              </a:tabLst>
            </a:pPr>
            <a:r>
              <a:rPr sz="1400" spc="-10" dirty="0">
                <a:latin typeface="Arial"/>
                <a:cs typeface="Arial"/>
              </a:rPr>
              <a:t>Visual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instructions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508" y="4731003"/>
            <a:ext cx="3904615" cy="485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spc="-100" dirty="0">
                <a:latin typeface="Arial"/>
                <a:cs typeface="Arial"/>
              </a:rPr>
              <a:t>They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not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about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describing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everything. </a:t>
            </a:r>
            <a:r>
              <a:rPr sz="1600" spc="-100" dirty="0">
                <a:latin typeface="Arial"/>
                <a:cs typeface="Arial"/>
              </a:rPr>
              <a:t>They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focus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what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students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need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to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learn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4541520"/>
            <a:ext cx="4703064" cy="12679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83" y="3194161"/>
            <a:ext cx="4358355" cy="236615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20" y="1975104"/>
            <a:ext cx="9763760" cy="3877310"/>
            <a:chOff x="147320" y="1975104"/>
            <a:chExt cx="9763760" cy="3877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9" y="1975104"/>
              <a:ext cx="3505200" cy="3730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834127"/>
              <a:ext cx="6541008" cy="1018032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36787" y="1860804"/>
            <a:ext cx="61144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70" dirty="0"/>
              <a:t>Solution</a:t>
            </a:r>
            <a:r>
              <a:rPr sz="2600" spc="-225" dirty="0"/>
              <a:t> </a:t>
            </a:r>
            <a:r>
              <a:rPr sz="2600" spc="-90" dirty="0"/>
              <a:t>1</a:t>
            </a:r>
            <a:r>
              <a:rPr sz="2600" b="0" spc="-90" dirty="0">
                <a:latin typeface="Arial"/>
                <a:cs typeface="Arial"/>
              </a:rPr>
              <a:t>:</a:t>
            </a:r>
            <a:r>
              <a:rPr sz="2600" b="0" spc="-215" dirty="0">
                <a:latin typeface="Arial"/>
                <a:cs typeface="Arial"/>
              </a:rPr>
              <a:t> </a:t>
            </a:r>
            <a:r>
              <a:rPr sz="2600" b="0" spc="-145" dirty="0">
                <a:latin typeface="Arial"/>
                <a:cs typeface="Arial"/>
              </a:rPr>
              <a:t>Narrate</a:t>
            </a:r>
            <a:r>
              <a:rPr sz="2600" b="0" spc="-220" dirty="0">
                <a:latin typeface="Arial"/>
                <a:cs typeface="Arial"/>
              </a:rPr>
              <a:t> </a:t>
            </a:r>
            <a:r>
              <a:rPr sz="2600" b="0" spc="-165" dirty="0">
                <a:latin typeface="Arial"/>
                <a:cs typeface="Arial"/>
              </a:rPr>
              <a:t>as</a:t>
            </a:r>
            <a:r>
              <a:rPr sz="2600" b="0" spc="-225" dirty="0">
                <a:latin typeface="Arial"/>
                <a:cs typeface="Arial"/>
              </a:rPr>
              <a:t> </a:t>
            </a:r>
            <a:r>
              <a:rPr sz="2600" b="0" spc="-285" dirty="0">
                <a:latin typeface="Arial"/>
                <a:cs typeface="Arial"/>
              </a:rPr>
              <a:t>You</a:t>
            </a:r>
            <a:r>
              <a:rPr sz="2600" b="0" spc="-220" dirty="0">
                <a:latin typeface="Arial"/>
                <a:cs typeface="Arial"/>
              </a:rPr>
              <a:t> </a:t>
            </a:r>
            <a:r>
              <a:rPr sz="2600" b="0" spc="-245" dirty="0">
                <a:latin typeface="Arial"/>
                <a:cs typeface="Arial"/>
              </a:rPr>
              <a:t>Teach</a:t>
            </a:r>
            <a:r>
              <a:rPr sz="2600" b="0" spc="-220" dirty="0">
                <a:latin typeface="Arial"/>
                <a:cs typeface="Arial"/>
              </a:rPr>
              <a:t> </a:t>
            </a:r>
            <a:r>
              <a:rPr sz="2600" b="0" spc="-135" dirty="0">
                <a:latin typeface="Arial"/>
                <a:cs typeface="Arial"/>
              </a:rPr>
              <a:t>(Best</a:t>
            </a:r>
            <a:r>
              <a:rPr sz="2600" b="0" spc="-220" dirty="0">
                <a:latin typeface="Arial"/>
                <a:cs typeface="Arial"/>
              </a:rPr>
              <a:t> </a:t>
            </a:r>
            <a:r>
              <a:rPr sz="2600" b="0" spc="-65" dirty="0">
                <a:latin typeface="Arial"/>
                <a:cs typeface="Arial"/>
              </a:rPr>
              <a:t>Option)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815" y="2616708"/>
            <a:ext cx="49510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85" dirty="0">
                <a:latin typeface="Arial"/>
                <a:cs typeface="Arial"/>
              </a:rPr>
              <a:t>Say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what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you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are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doing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as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you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do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815" y="3360419"/>
            <a:ext cx="5132705" cy="13360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00" spc="-10" dirty="0">
                <a:latin typeface="Arial"/>
                <a:cs typeface="Arial"/>
              </a:rPr>
              <a:t>Examples:</a:t>
            </a:r>
            <a:endParaRPr sz="16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395"/>
              </a:spcBef>
            </a:pPr>
            <a:r>
              <a:rPr sz="1400" spc="50" dirty="0">
                <a:latin typeface="Arial"/>
                <a:cs typeface="Arial"/>
              </a:rPr>
              <a:t>“</a:t>
            </a:r>
            <a:r>
              <a:rPr sz="1400" i="1" spc="50" dirty="0">
                <a:latin typeface="Arial"/>
                <a:cs typeface="Arial"/>
              </a:rPr>
              <a:t>I’m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clicking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on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Assignments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tab.”</a:t>
            </a:r>
            <a:endParaRPr sz="1400">
              <a:latin typeface="Arial"/>
              <a:cs typeface="Arial"/>
            </a:endParaRPr>
          </a:p>
          <a:p>
            <a:pPr marL="377825" marR="5080">
              <a:lnSpc>
                <a:spcPts val="1989"/>
              </a:lnSpc>
              <a:spcBef>
                <a:spcPts val="25"/>
              </a:spcBef>
            </a:pPr>
            <a:r>
              <a:rPr sz="1400" i="1" dirty="0">
                <a:latin typeface="Arial"/>
                <a:cs typeface="Arial"/>
              </a:rPr>
              <a:t>“This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graph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shows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enrollment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increasing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from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2020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2024.” </a:t>
            </a:r>
            <a:r>
              <a:rPr sz="1400" i="1" dirty="0">
                <a:latin typeface="Arial"/>
                <a:cs typeface="Arial"/>
              </a:rPr>
              <a:t>“Notice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highlighted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section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on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right.”</a:t>
            </a:r>
            <a:endParaRPr sz="14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195"/>
              </a:spcBef>
            </a:pPr>
            <a:r>
              <a:rPr sz="1400" i="1" dirty="0">
                <a:latin typeface="Arial"/>
                <a:cs typeface="Arial"/>
              </a:rPr>
              <a:t>“Now,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spc="-30" dirty="0">
                <a:latin typeface="Arial"/>
                <a:cs typeface="Arial"/>
              </a:rPr>
              <a:t>I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am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adding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seven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drops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of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spc="-35" dirty="0">
                <a:latin typeface="Arial"/>
                <a:cs typeface="Arial"/>
              </a:rPr>
              <a:t>green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food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dye.”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815" y="5067807"/>
            <a:ext cx="60833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narrate</a:t>
            </a: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naturally,</a:t>
            </a:r>
            <a:r>
              <a:rPr sz="1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9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9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70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extra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3840" y="1636899"/>
            <a:ext cx="2773057" cy="277305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64481" y="4439411"/>
            <a:ext cx="2414270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800" spc="-20" dirty="0">
                <a:latin typeface="Arial"/>
                <a:cs typeface="Arial"/>
              </a:rPr>
              <a:t>Hands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instructor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conducting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a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lab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experiment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online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class.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From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i="1" spc="-20" dirty="0">
                <a:latin typeface="Arial"/>
                <a:cs typeface="Arial"/>
              </a:rPr>
              <a:t>College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instructor’s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-20" dirty="0">
                <a:latin typeface="Arial"/>
                <a:cs typeface="Arial"/>
              </a:rPr>
              <a:t>hands </a:t>
            </a:r>
            <a:r>
              <a:rPr sz="800" i="1" spc="-10" dirty="0">
                <a:latin typeface="Arial"/>
                <a:cs typeface="Arial"/>
              </a:rPr>
              <a:t>conducting</a:t>
            </a:r>
            <a:r>
              <a:rPr sz="800" i="1" spc="-35" dirty="0">
                <a:latin typeface="Arial"/>
                <a:cs typeface="Arial"/>
              </a:rPr>
              <a:t> a </a:t>
            </a:r>
            <a:r>
              <a:rPr sz="800" i="1" spc="-10" dirty="0">
                <a:latin typeface="Arial"/>
                <a:cs typeface="Arial"/>
              </a:rPr>
              <a:t>chemistry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-20" dirty="0">
                <a:latin typeface="Arial"/>
                <a:cs typeface="Arial"/>
              </a:rPr>
              <a:t>experiment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-20" dirty="0">
                <a:latin typeface="Arial"/>
                <a:cs typeface="Arial"/>
              </a:rPr>
              <a:t>on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camera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in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-35" dirty="0">
                <a:latin typeface="Arial"/>
                <a:cs typeface="Arial"/>
              </a:rPr>
              <a:t>a </a:t>
            </a:r>
            <a:r>
              <a:rPr sz="800" i="1" spc="-20" dirty="0">
                <a:latin typeface="Arial"/>
                <a:cs typeface="Arial"/>
              </a:rPr>
              <a:t>lab</a:t>
            </a:r>
            <a:r>
              <a:rPr sz="800" spc="-20" dirty="0">
                <a:latin typeface="Arial"/>
                <a:cs typeface="Arial"/>
              </a:rPr>
              <a:t>, </a:t>
            </a:r>
            <a:r>
              <a:rPr sz="800" spc="-30" dirty="0">
                <a:latin typeface="Arial"/>
                <a:cs typeface="Arial"/>
              </a:rPr>
              <a:t>by</a:t>
            </a:r>
            <a:r>
              <a:rPr sz="800" spc="-20" dirty="0">
                <a:latin typeface="Arial"/>
                <a:cs typeface="Arial"/>
              </a:rPr>
              <a:t> Gemini, </a:t>
            </a:r>
            <a:r>
              <a:rPr sz="800" spc="-30" dirty="0">
                <a:latin typeface="Arial"/>
                <a:cs typeface="Arial"/>
              </a:rPr>
              <a:t>2026,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Google.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Generated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January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14,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2026.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975104"/>
            <a:ext cx="9753600" cy="4154804"/>
            <a:chOff x="152400" y="1975104"/>
            <a:chExt cx="9753600" cy="41548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2503" y="1987296"/>
              <a:ext cx="5647944" cy="4142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271" y="2054352"/>
              <a:ext cx="5522976" cy="38922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10936" y="1982028"/>
              <a:ext cx="5403215" cy="3898900"/>
            </a:xfrm>
            <a:custGeom>
              <a:avLst/>
              <a:gdLst/>
              <a:ahLst/>
              <a:cxnLst/>
              <a:rect l="l" t="t" r="r" b="b"/>
              <a:pathLst>
                <a:path w="5403215" h="3898900">
                  <a:moveTo>
                    <a:pt x="5402657" y="0"/>
                  </a:moveTo>
                  <a:lnTo>
                    <a:pt x="0" y="0"/>
                  </a:lnTo>
                  <a:lnTo>
                    <a:pt x="0" y="3898900"/>
                  </a:lnTo>
                  <a:lnTo>
                    <a:pt x="5402657" y="3898900"/>
                  </a:lnTo>
                  <a:lnTo>
                    <a:pt x="5402657" y="0"/>
                  </a:lnTo>
                  <a:close/>
                </a:path>
              </a:pathLst>
            </a:custGeom>
            <a:solidFill>
              <a:srgbClr val="E3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76064" y="1296924"/>
            <a:ext cx="3011805" cy="7753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75"/>
              </a:spcBef>
            </a:pPr>
            <a:r>
              <a:rPr sz="2600" spc="-170" dirty="0"/>
              <a:t>Solution</a:t>
            </a:r>
            <a:r>
              <a:rPr sz="2600" spc="-235" dirty="0"/>
              <a:t> </a:t>
            </a:r>
            <a:r>
              <a:rPr sz="2600" spc="-90" dirty="0"/>
              <a:t>2</a:t>
            </a:r>
            <a:r>
              <a:rPr sz="2600" b="0" spc="-90" dirty="0">
                <a:latin typeface="Arial"/>
                <a:cs typeface="Arial"/>
              </a:rPr>
              <a:t>:</a:t>
            </a:r>
            <a:r>
              <a:rPr sz="2600" b="0" spc="-225" dirty="0">
                <a:latin typeface="Arial"/>
                <a:cs typeface="Arial"/>
              </a:rPr>
              <a:t> </a:t>
            </a:r>
            <a:r>
              <a:rPr sz="2600" b="0" spc="-175" dirty="0">
                <a:latin typeface="Arial"/>
                <a:cs typeface="Arial"/>
              </a:rPr>
              <a:t>Use</a:t>
            </a:r>
            <a:r>
              <a:rPr sz="2600" b="0" spc="-235" dirty="0">
                <a:latin typeface="Arial"/>
                <a:cs typeface="Arial"/>
              </a:rPr>
              <a:t> </a:t>
            </a:r>
            <a:r>
              <a:rPr sz="2600" b="0" spc="-195" dirty="0">
                <a:latin typeface="Arial"/>
                <a:cs typeface="Arial"/>
              </a:rPr>
              <a:t>AI</a:t>
            </a:r>
            <a:r>
              <a:rPr sz="2600" b="0" spc="-225" dirty="0">
                <a:latin typeface="Arial"/>
                <a:cs typeface="Arial"/>
              </a:rPr>
              <a:t> </a:t>
            </a:r>
            <a:r>
              <a:rPr sz="2600" b="0" spc="-25" dirty="0">
                <a:latin typeface="Arial"/>
                <a:cs typeface="Arial"/>
              </a:rPr>
              <a:t>to </a:t>
            </a:r>
            <a:r>
              <a:rPr sz="2600" b="0" spc="-105" dirty="0">
                <a:latin typeface="Arial"/>
                <a:cs typeface="Arial"/>
              </a:rPr>
              <a:t>Draft</a:t>
            </a:r>
            <a:r>
              <a:rPr sz="2600" b="0" spc="-215" dirty="0">
                <a:latin typeface="Arial"/>
                <a:cs typeface="Arial"/>
              </a:rPr>
              <a:t> </a:t>
            </a:r>
            <a:r>
              <a:rPr sz="2600" b="0" spc="-240" dirty="0">
                <a:latin typeface="Arial"/>
                <a:cs typeface="Arial"/>
              </a:rPr>
              <a:t>Text</a:t>
            </a:r>
            <a:r>
              <a:rPr sz="2600" b="0" spc="-215" dirty="0">
                <a:latin typeface="Arial"/>
                <a:cs typeface="Arial"/>
              </a:rPr>
              <a:t> </a:t>
            </a:r>
            <a:r>
              <a:rPr sz="2600" b="0" spc="-95" dirty="0">
                <a:latin typeface="Arial"/>
                <a:cs typeface="Arial"/>
              </a:rPr>
              <a:t>Descriptions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4517692" y="1997963"/>
            <a:ext cx="4989195" cy="35845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80"/>
              </a:spcBef>
            </a:pPr>
            <a:r>
              <a:rPr sz="2200" b="1" spc="-45" dirty="0">
                <a:latin typeface="Arial"/>
                <a:cs typeface="Arial"/>
              </a:rPr>
              <a:t>Prompt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100" dirty="0">
                <a:latin typeface="Arial"/>
                <a:cs typeface="Arial"/>
              </a:rPr>
              <a:t>AI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-45" dirty="0">
                <a:latin typeface="Arial"/>
                <a:cs typeface="Arial"/>
              </a:rPr>
              <a:t>for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90" dirty="0">
                <a:latin typeface="Arial"/>
                <a:cs typeface="Arial"/>
              </a:rPr>
              <a:t>Audio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Descriptions: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83500"/>
              </a:lnSpc>
              <a:spcBef>
                <a:spcPts val="835"/>
              </a:spcBef>
            </a:pPr>
            <a:r>
              <a:rPr sz="1400" i="1" dirty="0">
                <a:latin typeface="Arial"/>
                <a:cs typeface="Arial"/>
              </a:rPr>
              <a:t>Create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1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text-based</a:t>
            </a:r>
            <a:r>
              <a:rPr sz="1400" i="1" spc="1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audio</a:t>
            </a:r>
            <a:r>
              <a:rPr sz="1400" i="1" spc="1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description</a:t>
            </a:r>
            <a:r>
              <a:rPr sz="1400" i="1" spc="1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for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1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following</a:t>
            </a:r>
            <a:r>
              <a:rPr sz="1400" i="1" spc="15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video</a:t>
            </a:r>
            <a:r>
              <a:rPr sz="1400" b="1" i="1" spc="-10" dirty="0">
                <a:latin typeface="Arial"/>
                <a:cs typeface="Arial"/>
              </a:rPr>
              <a:t>: </a:t>
            </a:r>
            <a:r>
              <a:rPr sz="1400" b="1" i="1" dirty="0">
                <a:latin typeface="Arial"/>
                <a:cs typeface="Arial"/>
              </a:rPr>
              <a:t>[insert</a:t>
            </a:r>
            <a:r>
              <a:rPr sz="1400" b="1" i="1" spc="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video</a:t>
            </a:r>
            <a:r>
              <a:rPr sz="1400" b="1" i="1" spc="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link</a:t>
            </a:r>
            <a:r>
              <a:rPr sz="1400" b="1" i="1" spc="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or</a:t>
            </a:r>
            <a:r>
              <a:rPr sz="1400" b="1" i="1" spc="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title</a:t>
            </a:r>
            <a:r>
              <a:rPr sz="1400" b="1" i="1" spc="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here]</a:t>
            </a:r>
            <a:r>
              <a:rPr sz="1400" i="1" dirty="0">
                <a:latin typeface="Arial"/>
                <a:cs typeface="Arial"/>
              </a:rPr>
              <a:t>.</a:t>
            </a:r>
            <a:r>
              <a:rPr sz="1400" i="1" spc="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Describe</a:t>
            </a:r>
            <a:r>
              <a:rPr sz="1400" i="1" spc="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only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visuals</a:t>
            </a:r>
            <a:r>
              <a:rPr sz="1400" i="1" spc="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that</a:t>
            </a:r>
            <a:r>
              <a:rPr sz="1400" i="1" spc="2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are </a:t>
            </a:r>
            <a:r>
              <a:rPr sz="1400" i="1" dirty="0">
                <a:latin typeface="Arial"/>
                <a:cs typeface="Arial"/>
              </a:rPr>
              <a:t>instructionally</a:t>
            </a:r>
            <a:r>
              <a:rPr sz="1400" i="1" spc="3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relevant</a:t>
            </a:r>
            <a:r>
              <a:rPr sz="1400" i="1" spc="3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3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student</a:t>
            </a:r>
            <a:r>
              <a:rPr sz="1400" i="1" spc="3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learning.</a:t>
            </a:r>
            <a:r>
              <a:rPr sz="1400" i="1" spc="3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Do</a:t>
            </a:r>
            <a:r>
              <a:rPr sz="1400" i="1" spc="3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not</a:t>
            </a:r>
            <a:r>
              <a:rPr sz="1400" i="1" spc="3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describe </a:t>
            </a:r>
            <a:r>
              <a:rPr sz="1400" i="1" dirty="0">
                <a:latin typeface="Arial"/>
                <a:cs typeface="Arial"/>
              </a:rPr>
              <a:t>decorative,</a:t>
            </a:r>
            <a:r>
              <a:rPr sz="1400" i="1" spc="110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background,</a:t>
            </a:r>
            <a:r>
              <a:rPr sz="1400" i="1" spc="114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or</a:t>
            </a:r>
            <a:r>
              <a:rPr sz="1400" i="1" spc="110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non-essential</a:t>
            </a:r>
            <a:r>
              <a:rPr sz="1400" i="1" spc="110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visual</a:t>
            </a:r>
            <a:r>
              <a:rPr sz="1400" i="1" spc="110" dirty="0">
                <a:latin typeface="Arial"/>
                <a:cs typeface="Arial"/>
              </a:rPr>
              <a:t>  </a:t>
            </a:r>
            <a:r>
              <a:rPr sz="1400" i="1" spc="-10" dirty="0">
                <a:latin typeface="Arial"/>
                <a:cs typeface="Arial"/>
              </a:rPr>
              <a:t>elements. </a:t>
            </a:r>
            <a:r>
              <a:rPr sz="1400" i="1" dirty="0">
                <a:latin typeface="Arial"/>
                <a:cs typeface="Arial"/>
              </a:rPr>
              <a:t>Focus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on</a:t>
            </a:r>
            <a:r>
              <a:rPr sz="1400" i="1" spc="114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actions,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steps,</a:t>
            </a:r>
            <a:r>
              <a:rPr sz="1400" i="1" spc="10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diagrams,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on-screen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text,</a:t>
            </a:r>
            <a:r>
              <a:rPr sz="1400" i="1" spc="10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and</a:t>
            </a:r>
            <a:r>
              <a:rPr sz="1400" i="1" spc="1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visual </a:t>
            </a:r>
            <a:r>
              <a:rPr sz="1400" i="1" dirty="0">
                <a:latin typeface="Arial"/>
                <a:cs typeface="Arial"/>
              </a:rPr>
              <a:t>changes</a:t>
            </a:r>
            <a:r>
              <a:rPr sz="1400" i="1" spc="1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that</a:t>
            </a:r>
            <a:r>
              <a:rPr sz="1400" i="1" spc="1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support</a:t>
            </a:r>
            <a:r>
              <a:rPr sz="1400" i="1" spc="1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understanding</a:t>
            </a:r>
            <a:r>
              <a:rPr sz="1400" i="1" spc="1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of</a:t>
            </a:r>
            <a:r>
              <a:rPr sz="1400" i="1" spc="1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1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learning</a:t>
            </a:r>
            <a:r>
              <a:rPr sz="1400" i="1" spc="1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goal.</a:t>
            </a:r>
            <a:r>
              <a:rPr sz="1400" i="1" spc="13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Use </a:t>
            </a:r>
            <a:r>
              <a:rPr sz="1400" i="1" dirty="0">
                <a:latin typeface="Arial"/>
                <a:cs typeface="Arial"/>
              </a:rPr>
              <a:t>the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following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learning</a:t>
            </a:r>
            <a:r>
              <a:rPr sz="1400" i="1" spc="10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context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to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guide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what</a:t>
            </a:r>
            <a:r>
              <a:rPr sz="1400" i="1" spc="8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is</a:t>
            </a:r>
            <a:r>
              <a:rPr sz="1400" i="1" spc="10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included:</a:t>
            </a:r>
            <a:r>
              <a:rPr sz="1400" i="1" spc="8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[brief explanation</a:t>
            </a:r>
            <a:r>
              <a:rPr sz="1400" b="1" i="1" spc="-65" dirty="0">
                <a:latin typeface="Arial"/>
                <a:cs typeface="Arial"/>
              </a:rPr>
              <a:t> </a:t>
            </a:r>
            <a:r>
              <a:rPr sz="1400" b="1" i="1" spc="-30" dirty="0">
                <a:latin typeface="Arial"/>
                <a:cs typeface="Arial"/>
              </a:rPr>
              <a:t>of</a:t>
            </a:r>
            <a:r>
              <a:rPr sz="1400" b="1" i="1" spc="-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the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spc="-20" dirty="0">
                <a:latin typeface="Arial"/>
                <a:cs typeface="Arial"/>
              </a:rPr>
              <a:t>learning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spc="-35" dirty="0">
                <a:latin typeface="Arial"/>
                <a:cs typeface="Arial"/>
              </a:rPr>
              <a:t>goal</a:t>
            </a:r>
            <a:r>
              <a:rPr sz="1400" b="1" i="1" spc="-65" dirty="0">
                <a:latin typeface="Arial"/>
                <a:cs typeface="Arial"/>
              </a:rPr>
              <a:t> </a:t>
            </a:r>
            <a:r>
              <a:rPr sz="1400" b="1" i="1" spc="-40" dirty="0">
                <a:latin typeface="Arial"/>
                <a:cs typeface="Arial"/>
              </a:rPr>
              <a:t>or</a:t>
            </a:r>
            <a:r>
              <a:rPr sz="1400" b="1" i="1" spc="-6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objective].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600" spc="-10" dirty="0">
                <a:latin typeface="Arial"/>
                <a:cs typeface="Arial"/>
              </a:rPr>
              <a:t>Next:</a:t>
            </a:r>
            <a:endParaRPr sz="16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360"/>
              </a:spcBef>
              <a:buChar char="•"/>
              <a:tabLst>
                <a:tab pos="196850" algn="l"/>
              </a:tabLst>
            </a:pPr>
            <a:r>
              <a:rPr sz="1600" spc="-50" dirty="0">
                <a:latin typeface="Arial"/>
                <a:cs typeface="Arial"/>
              </a:rPr>
              <a:t>Always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check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transcript</a:t>
            </a:r>
            <a:endParaRPr sz="1600">
              <a:latin typeface="Arial"/>
              <a:cs typeface="Arial"/>
            </a:endParaRPr>
          </a:p>
          <a:p>
            <a:pPr marL="195580" marR="481330" indent="-182880">
              <a:lnSpc>
                <a:spcPct val="78800"/>
              </a:lnSpc>
              <a:spcBef>
                <a:spcPts val="885"/>
              </a:spcBef>
              <a:buChar char="•"/>
              <a:tabLst>
                <a:tab pos="195580" algn="l"/>
                <a:tab pos="196850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spc="-65" dirty="0">
                <a:latin typeface="Arial"/>
                <a:cs typeface="Arial"/>
              </a:rPr>
              <a:t>Paste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transcript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under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video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(expander)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or </a:t>
            </a:r>
            <a:r>
              <a:rPr sz="1600" spc="-10" dirty="0">
                <a:latin typeface="Arial"/>
                <a:cs typeface="Arial"/>
              </a:rPr>
              <a:t>linked</a:t>
            </a:r>
            <a:endParaRPr sz="1600">
              <a:latin typeface="Arial"/>
              <a:cs typeface="Arial"/>
            </a:endParaRPr>
          </a:p>
          <a:p>
            <a:pPr marL="195580" marR="422909" indent="-182880">
              <a:lnSpc>
                <a:spcPct val="78700"/>
              </a:lnSpc>
              <a:spcBef>
                <a:spcPts val="890"/>
              </a:spcBef>
              <a:buFont typeface="Arial"/>
              <a:buChar char="•"/>
              <a:tabLst>
                <a:tab pos="195580" algn="l"/>
                <a:tab pos="196850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b="1" spc="-35" dirty="0">
                <a:latin typeface="Arial"/>
                <a:cs typeface="Arial"/>
              </a:rPr>
              <a:t>Remember</a:t>
            </a:r>
            <a:r>
              <a:rPr sz="1600" spc="-35" dirty="0">
                <a:latin typeface="Arial"/>
                <a:cs typeface="Arial"/>
              </a:rPr>
              <a:t>: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only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instructionally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relevant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parts </a:t>
            </a:r>
            <a:r>
              <a:rPr sz="1600" dirty="0">
                <a:latin typeface="Arial"/>
                <a:cs typeface="Arial"/>
              </a:rPr>
              <a:t>without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narration!!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6064" y="2007108"/>
            <a:ext cx="3177540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0" dirty="0">
                <a:latin typeface="Arial"/>
                <a:cs typeface="Arial"/>
              </a:rPr>
              <a:t>(With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Oversight)</a:t>
            </a:r>
            <a:endParaRPr sz="2600" dirty="0">
              <a:latin typeface="Arial"/>
              <a:cs typeface="Arial"/>
            </a:endParaRPr>
          </a:p>
          <a:p>
            <a:pPr marL="12700" marR="183515">
              <a:lnSpc>
                <a:spcPts val="1700"/>
              </a:lnSpc>
              <a:spcBef>
                <a:spcPts val="2680"/>
              </a:spcBef>
            </a:pPr>
            <a:r>
              <a:rPr sz="1600" b="1" spc="-105" dirty="0">
                <a:latin typeface="Arial"/>
                <a:cs typeface="Arial"/>
              </a:rPr>
              <a:t>Text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Descriptions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Are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Compliant </a:t>
            </a:r>
            <a:r>
              <a:rPr sz="1600" b="1" spc="-35" dirty="0">
                <a:latin typeface="Arial"/>
                <a:cs typeface="Arial"/>
              </a:rPr>
              <a:t>(What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75" dirty="0">
                <a:latin typeface="Arial"/>
                <a:cs typeface="Arial"/>
              </a:rPr>
              <a:t>Law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Says)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800"/>
              </a:spcBef>
            </a:pPr>
            <a:r>
              <a:rPr sz="1300" spc="-55" dirty="0">
                <a:latin typeface="Arial"/>
                <a:cs typeface="Arial"/>
              </a:rPr>
              <a:t>When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platforms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do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not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support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built-in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audio </a:t>
            </a:r>
            <a:r>
              <a:rPr sz="1300" spc="-10" dirty="0">
                <a:latin typeface="Arial"/>
                <a:cs typeface="Arial"/>
              </a:rPr>
              <a:t>descriptions,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45" dirty="0">
                <a:latin typeface="Arial"/>
                <a:cs typeface="Arial"/>
              </a:rPr>
              <a:t>a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b="1" spc="-30" dirty="0">
                <a:latin typeface="Arial"/>
                <a:cs typeface="Arial"/>
              </a:rPr>
              <a:t>text-</a:t>
            </a:r>
            <a:r>
              <a:rPr sz="1300" b="1" spc="-50" dirty="0">
                <a:latin typeface="Arial"/>
                <a:cs typeface="Arial"/>
              </a:rPr>
              <a:t>based</a:t>
            </a:r>
            <a:r>
              <a:rPr sz="1300" b="1" spc="-70" dirty="0">
                <a:latin typeface="Arial"/>
                <a:cs typeface="Arial"/>
              </a:rPr>
              <a:t> </a:t>
            </a:r>
            <a:r>
              <a:rPr sz="1300" b="1" spc="-45" dirty="0">
                <a:latin typeface="Arial"/>
                <a:cs typeface="Arial"/>
              </a:rPr>
              <a:t>description</a:t>
            </a:r>
            <a:r>
              <a:rPr sz="1300" b="1" spc="-70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is </a:t>
            </a:r>
            <a:r>
              <a:rPr sz="1300" b="1" spc="-35" dirty="0">
                <a:latin typeface="Arial"/>
                <a:cs typeface="Arial"/>
              </a:rPr>
              <a:t>allowed</a:t>
            </a:r>
            <a:r>
              <a:rPr sz="1300" b="1" spc="-8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and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compliant</a:t>
            </a:r>
            <a:r>
              <a:rPr sz="1300" spc="-10" dirty="0">
                <a:latin typeface="Arial"/>
                <a:cs typeface="Arial"/>
              </a:rPr>
              <a:t>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300" b="1" spc="-95" dirty="0">
                <a:latin typeface="Arial"/>
                <a:cs typeface="Arial"/>
              </a:rPr>
              <a:t>WCAG</a:t>
            </a:r>
            <a:r>
              <a:rPr sz="1300" b="1" spc="-85" dirty="0">
                <a:latin typeface="Arial"/>
                <a:cs typeface="Arial"/>
              </a:rPr>
              <a:t> </a:t>
            </a:r>
            <a:r>
              <a:rPr sz="1300" b="1" spc="-30" dirty="0">
                <a:latin typeface="Arial"/>
                <a:cs typeface="Arial"/>
              </a:rPr>
              <a:t>2.1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-140" dirty="0">
                <a:latin typeface="Arial"/>
                <a:cs typeface="Arial"/>
              </a:rPr>
              <a:t>–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-60" dirty="0">
                <a:latin typeface="Arial"/>
                <a:cs typeface="Arial"/>
              </a:rPr>
              <a:t>Success</a:t>
            </a:r>
            <a:r>
              <a:rPr sz="1300" b="1" spc="-85" dirty="0">
                <a:latin typeface="Arial"/>
                <a:cs typeface="Arial"/>
              </a:rPr>
              <a:t> </a:t>
            </a:r>
            <a:r>
              <a:rPr sz="1300" b="1" spc="-40" dirty="0">
                <a:latin typeface="Arial"/>
                <a:cs typeface="Arial"/>
              </a:rPr>
              <a:t>Criterion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-30" dirty="0">
                <a:latin typeface="Arial"/>
                <a:cs typeface="Arial"/>
              </a:rPr>
              <a:t>1.2.3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states:</a:t>
            </a:r>
            <a:endParaRPr sz="1300" dirty="0">
              <a:latin typeface="Arial"/>
              <a:cs typeface="Arial"/>
            </a:endParaRPr>
          </a:p>
          <a:p>
            <a:pPr marL="12700" marR="29209">
              <a:lnSpc>
                <a:spcPct val="90000"/>
              </a:lnSpc>
              <a:spcBef>
                <a:spcPts val="780"/>
              </a:spcBef>
            </a:pPr>
            <a:r>
              <a:rPr sz="1300" i="1" spc="-35" dirty="0">
                <a:latin typeface="Arial"/>
                <a:cs typeface="Arial"/>
              </a:rPr>
              <a:t>“An</a:t>
            </a:r>
            <a:r>
              <a:rPr sz="1300" i="1" spc="-90" dirty="0">
                <a:latin typeface="Arial"/>
                <a:cs typeface="Arial"/>
              </a:rPr>
              <a:t> </a:t>
            </a:r>
            <a:r>
              <a:rPr sz="1300" i="1" spc="-25" dirty="0">
                <a:latin typeface="Arial"/>
                <a:cs typeface="Arial"/>
              </a:rPr>
              <a:t>audio</a:t>
            </a:r>
            <a:r>
              <a:rPr sz="1300" i="1" spc="-9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description</a:t>
            </a:r>
            <a:r>
              <a:rPr sz="1300" i="1" spc="-85" dirty="0">
                <a:latin typeface="Arial"/>
                <a:cs typeface="Arial"/>
              </a:rPr>
              <a:t> </a:t>
            </a:r>
            <a:r>
              <a:rPr sz="1300" i="1" spc="-120" dirty="0">
                <a:latin typeface="Arial"/>
                <a:cs typeface="Arial"/>
              </a:rPr>
              <a:t>OR</a:t>
            </a:r>
            <a:r>
              <a:rPr sz="1300" i="1" spc="-90" dirty="0">
                <a:latin typeface="Arial"/>
                <a:cs typeface="Arial"/>
              </a:rPr>
              <a:t> </a:t>
            </a:r>
            <a:r>
              <a:rPr sz="1300" i="1" spc="-45" dirty="0">
                <a:latin typeface="Arial"/>
                <a:cs typeface="Arial"/>
              </a:rPr>
              <a:t>a</a:t>
            </a:r>
            <a:r>
              <a:rPr sz="1300" i="1" spc="-90" dirty="0">
                <a:latin typeface="Arial"/>
                <a:cs typeface="Arial"/>
              </a:rPr>
              <a:t> </a:t>
            </a:r>
            <a:r>
              <a:rPr sz="1300" i="1" spc="-25" dirty="0">
                <a:latin typeface="Arial"/>
                <a:cs typeface="Arial"/>
              </a:rPr>
              <a:t>media</a:t>
            </a:r>
            <a:r>
              <a:rPr sz="1300" i="1" spc="-9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alternative </a:t>
            </a:r>
            <a:r>
              <a:rPr sz="1300" i="1" spc="-45" dirty="0">
                <a:latin typeface="Arial"/>
                <a:cs typeface="Arial"/>
              </a:rPr>
              <a:t>(text)</a:t>
            </a:r>
            <a:r>
              <a:rPr sz="1300" i="1" spc="-5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is</a:t>
            </a:r>
            <a:r>
              <a:rPr sz="1300" i="1" spc="-55" dirty="0">
                <a:latin typeface="Arial"/>
                <a:cs typeface="Arial"/>
              </a:rPr>
              <a:t> </a:t>
            </a:r>
            <a:r>
              <a:rPr sz="1300" i="1" spc="-35" dirty="0">
                <a:latin typeface="Arial"/>
                <a:cs typeface="Arial"/>
              </a:rPr>
              <a:t>provided</a:t>
            </a:r>
            <a:r>
              <a:rPr sz="1300" i="1" spc="-55" dirty="0">
                <a:latin typeface="Arial"/>
                <a:cs typeface="Arial"/>
              </a:rPr>
              <a:t> </a:t>
            </a:r>
            <a:r>
              <a:rPr sz="1300" i="1" spc="-25" dirty="0">
                <a:latin typeface="Arial"/>
                <a:cs typeface="Arial"/>
              </a:rPr>
              <a:t>for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spc="-30" dirty="0">
                <a:latin typeface="Arial"/>
                <a:cs typeface="Arial"/>
              </a:rPr>
              <a:t>prerecorded</a:t>
            </a:r>
            <a:r>
              <a:rPr sz="1300" i="1" spc="-60" dirty="0">
                <a:latin typeface="Arial"/>
                <a:cs typeface="Arial"/>
              </a:rPr>
              <a:t> </a:t>
            </a:r>
            <a:r>
              <a:rPr sz="1300" i="1" spc="-35" dirty="0">
                <a:latin typeface="Arial"/>
                <a:cs typeface="Arial"/>
              </a:rPr>
              <a:t>video-</a:t>
            </a:r>
            <a:r>
              <a:rPr sz="1300" i="1" spc="-20" dirty="0">
                <a:latin typeface="Arial"/>
                <a:cs typeface="Arial"/>
              </a:rPr>
              <a:t>only </a:t>
            </a:r>
            <a:r>
              <a:rPr sz="1300" i="1" spc="-30" dirty="0">
                <a:latin typeface="Arial"/>
                <a:cs typeface="Arial"/>
              </a:rPr>
              <a:t>and</a:t>
            </a:r>
            <a:r>
              <a:rPr sz="1300" i="1" spc="-50" dirty="0">
                <a:latin typeface="Arial"/>
                <a:cs typeface="Arial"/>
              </a:rPr>
              <a:t> </a:t>
            </a:r>
            <a:r>
              <a:rPr sz="1300" i="1" spc="-30" dirty="0">
                <a:latin typeface="Arial"/>
                <a:cs typeface="Arial"/>
              </a:rPr>
              <a:t>prerecorded</a:t>
            </a:r>
            <a:r>
              <a:rPr sz="1300" i="1" spc="-50" dirty="0">
                <a:latin typeface="Arial"/>
                <a:cs typeface="Arial"/>
              </a:rPr>
              <a:t> </a:t>
            </a:r>
            <a:r>
              <a:rPr sz="1300" i="1" spc="-25" dirty="0">
                <a:latin typeface="Arial"/>
                <a:cs typeface="Arial"/>
              </a:rPr>
              <a:t>audio-</a:t>
            </a:r>
            <a:r>
              <a:rPr sz="1300" i="1" spc="-35" dirty="0">
                <a:latin typeface="Arial"/>
                <a:cs typeface="Arial"/>
              </a:rPr>
              <a:t>video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media.”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300" dirty="0">
              <a:latin typeface="Arial"/>
              <a:cs typeface="Arial"/>
            </a:endParaRPr>
          </a:p>
          <a:p>
            <a:pPr marL="36830" marR="181610">
              <a:lnSpc>
                <a:spcPct val="97300"/>
              </a:lnSpc>
            </a:pPr>
            <a:r>
              <a:rPr sz="1000" spc="-100" dirty="0">
                <a:solidFill>
                  <a:srgbClr val="767676"/>
                </a:solidFill>
                <a:latin typeface="Arial"/>
                <a:cs typeface="Arial"/>
              </a:rPr>
              <a:t>WCAG</a:t>
            </a:r>
            <a:r>
              <a:rPr sz="1000" spc="-8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767676"/>
                </a:solidFill>
                <a:latin typeface="Arial"/>
                <a:cs typeface="Arial"/>
              </a:rPr>
              <a:t>2.1,</a:t>
            </a:r>
            <a:r>
              <a:rPr sz="1000" spc="-6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767676"/>
                </a:solidFill>
                <a:latin typeface="Arial"/>
                <a:cs typeface="Arial"/>
              </a:rPr>
              <a:t>SC</a:t>
            </a:r>
            <a:r>
              <a:rPr sz="1000" spc="-85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767676"/>
                </a:solidFill>
                <a:latin typeface="Arial"/>
                <a:cs typeface="Arial"/>
              </a:rPr>
              <a:t>1.2.3</a:t>
            </a:r>
            <a:r>
              <a:rPr sz="1000" spc="-7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767676"/>
                </a:solidFill>
                <a:latin typeface="Arial"/>
                <a:cs typeface="Arial"/>
              </a:rPr>
              <a:t>–</a:t>
            </a:r>
            <a:r>
              <a:rPr sz="1000" spc="-65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767676"/>
                </a:solidFill>
                <a:latin typeface="Arial"/>
                <a:cs typeface="Arial"/>
              </a:rPr>
              <a:t>Audio</a:t>
            </a:r>
            <a:r>
              <a:rPr sz="1000" spc="-7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767676"/>
                </a:solidFill>
                <a:latin typeface="Arial"/>
                <a:cs typeface="Arial"/>
              </a:rPr>
              <a:t>Description</a:t>
            </a:r>
            <a:r>
              <a:rPr sz="1000" spc="-65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67676"/>
                </a:solidFill>
                <a:latin typeface="Arial"/>
                <a:cs typeface="Arial"/>
              </a:rPr>
              <a:t>or</a:t>
            </a:r>
            <a:r>
              <a:rPr sz="1000" spc="-6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67676"/>
                </a:solidFill>
                <a:latin typeface="Arial"/>
                <a:cs typeface="Arial"/>
              </a:rPr>
              <a:t>Media </a:t>
            </a:r>
            <a:r>
              <a:rPr sz="1000" spc="-30" dirty="0">
                <a:solidFill>
                  <a:srgbClr val="767676"/>
                </a:solidFill>
                <a:latin typeface="Arial"/>
                <a:cs typeface="Arial"/>
              </a:rPr>
              <a:t>Alternative </a:t>
            </a:r>
            <a:r>
              <a:rPr sz="1000" spc="-45" dirty="0">
                <a:solidFill>
                  <a:srgbClr val="767676"/>
                </a:solidFill>
                <a:latin typeface="Arial"/>
                <a:cs typeface="Arial"/>
              </a:rPr>
              <a:t>(Prerecorded),</a:t>
            </a:r>
            <a:r>
              <a:rPr sz="1000" spc="-30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767676"/>
                </a:solidFill>
                <a:latin typeface="Arial"/>
                <a:cs typeface="Arial"/>
              </a:rPr>
              <a:t>W3C </a:t>
            </a:r>
            <a:r>
              <a:rPr lang="en-US" sz="1000" spc="-40" dirty="0">
                <a:solidFill>
                  <a:srgbClr val="767676"/>
                </a:solidFill>
                <a:latin typeface="Arial"/>
                <a:cs typeface="Arial"/>
                <a:hlinkClick r:id="rId4"/>
              </a:rPr>
              <a:t>https://www.w3.org/TR/WCAG21/ - audio-description-or-media-alternative-prerecorded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9" y="1975104"/>
            <a:ext cx="3505200" cy="37307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82141" y="1690116"/>
            <a:ext cx="2076450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210" dirty="0"/>
              <a:t>Resources</a:t>
            </a:r>
            <a:r>
              <a:rPr sz="2600" spc="-185" dirty="0"/>
              <a:t> </a:t>
            </a:r>
            <a:r>
              <a:rPr sz="2600" spc="-165" dirty="0"/>
              <a:t>and </a:t>
            </a:r>
            <a:r>
              <a:rPr sz="2600" spc="-110" dirty="0"/>
              <a:t>Training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359402" y="1863667"/>
            <a:ext cx="4542790" cy="183575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30"/>
              </a:spcBef>
              <a:buChar char="•"/>
              <a:tabLst>
                <a:tab pos="195580" algn="l"/>
              </a:tabLst>
            </a:pPr>
            <a:r>
              <a:rPr sz="2600" spc="-10" dirty="0">
                <a:latin typeface="Arial"/>
                <a:cs typeface="Arial"/>
              </a:rPr>
              <a:t>Trainings:</a:t>
            </a:r>
            <a:endParaRPr sz="2600" dirty="0">
              <a:latin typeface="Arial"/>
              <a:cs typeface="Arial"/>
            </a:endParaRPr>
          </a:p>
          <a:p>
            <a:pPr marL="560705" marR="5080" lvl="1" indent="-182880">
              <a:lnSpc>
                <a:spcPts val="2400"/>
              </a:lnSpc>
              <a:spcBef>
                <a:spcPts val="465"/>
              </a:spcBef>
              <a:buChar char="•"/>
              <a:tabLst>
                <a:tab pos="560705" algn="l"/>
              </a:tabLst>
            </a:pPr>
            <a:r>
              <a:rPr sz="2200" spc="-120" dirty="0">
                <a:latin typeface="Arial"/>
                <a:cs typeface="Arial"/>
              </a:rPr>
              <a:t>CVC@ONE-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u="sng" spc="-3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Creating</a:t>
            </a:r>
            <a:r>
              <a:rPr sz="2200" u="sng" spc="-9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Accessible</a:t>
            </a:r>
            <a:r>
              <a:rPr sz="2200" spc="-10" dirty="0">
                <a:solidFill>
                  <a:srgbClr val="467886"/>
                </a:solidFill>
                <a:latin typeface="Arial"/>
                <a:cs typeface="Arial"/>
                <a:hlinkClick r:id="rId3"/>
              </a:rPr>
              <a:t> </a:t>
            </a:r>
            <a:r>
              <a:rPr sz="2200" u="sng" spc="-2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Course</a:t>
            </a:r>
            <a:r>
              <a:rPr sz="2200" u="sng" spc="-6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sng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Content</a:t>
            </a:r>
            <a:r>
              <a:rPr sz="2200" u="sng" spc="-7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(CACC)</a:t>
            </a:r>
            <a:endParaRPr sz="2200" dirty="0">
              <a:latin typeface="Arial"/>
              <a:cs typeface="Arial"/>
            </a:endParaRPr>
          </a:p>
          <a:p>
            <a:pPr marL="560705" lvl="1" indent="-182245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Char char="•"/>
              <a:tabLst>
                <a:tab pos="560705" algn="l"/>
              </a:tabLst>
            </a:pPr>
            <a:r>
              <a:rPr sz="22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4"/>
              </a:rPr>
              <a:t>WebAim</a:t>
            </a:r>
            <a:endParaRPr sz="2200" dirty="0">
              <a:latin typeface="Arial"/>
              <a:cs typeface="Arial"/>
            </a:endParaRPr>
          </a:p>
          <a:p>
            <a:pPr marL="560705" lvl="1" indent="-182245">
              <a:lnSpc>
                <a:spcPct val="100000"/>
              </a:lnSpc>
              <a:spcBef>
                <a:spcPts val="140"/>
              </a:spcBef>
              <a:buClr>
                <a:srgbClr val="000000"/>
              </a:buClr>
              <a:buChar char="•"/>
              <a:tabLst>
                <a:tab pos="560705" algn="l"/>
              </a:tabLst>
            </a:pPr>
            <a:r>
              <a:rPr sz="2200" u="sng" spc="-7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5"/>
              </a:rPr>
              <a:t>CCC</a:t>
            </a:r>
            <a:r>
              <a:rPr sz="2200" u="sng" spc="-7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200" u="sng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5"/>
              </a:rPr>
              <a:t>Accessibility</a:t>
            </a:r>
            <a:r>
              <a:rPr sz="2200" u="sng" spc="-8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2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5"/>
              </a:rPr>
              <a:t>Center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4682" y="2758947"/>
            <a:ext cx="2429510" cy="108648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284"/>
              </a:spcBef>
            </a:pPr>
            <a:r>
              <a:rPr sz="2200" spc="-229" dirty="0">
                <a:latin typeface="Arial"/>
                <a:cs typeface="Arial"/>
              </a:rPr>
              <a:t>FERPA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compliant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AI </a:t>
            </a:r>
            <a:r>
              <a:rPr sz="2200" spc="-10" dirty="0">
                <a:latin typeface="Arial"/>
                <a:cs typeface="Arial"/>
              </a:rPr>
              <a:t>Platforms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200" spc="-10" dirty="0">
                <a:latin typeface="Arial"/>
                <a:cs typeface="Arial"/>
              </a:rPr>
              <a:t>PlayLabAI: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0442" y="3824223"/>
            <a:ext cx="2508885" cy="9798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Char char="•"/>
              <a:tabLst>
                <a:tab pos="286385" algn="l"/>
              </a:tabLst>
            </a:pPr>
            <a:r>
              <a:rPr sz="1900" u="sng" spc="-3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6"/>
              </a:rPr>
              <a:t>Universal</a:t>
            </a:r>
            <a:r>
              <a:rPr sz="1900" u="sng" spc="-7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900" u="sng" spc="-3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6"/>
              </a:rPr>
              <a:t>Access</a:t>
            </a:r>
            <a:r>
              <a:rPr sz="1900" u="sng" spc="-7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900" u="sng" spc="-2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6"/>
              </a:rPr>
              <a:t>Bot</a:t>
            </a:r>
            <a:endParaRPr sz="1900" dirty="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215"/>
              </a:spcBef>
              <a:buClr>
                <a:srgbClr val="000000"/>
              </a:buClr>
              <a:buChar char="•"/>
              <a:tabLst>
                <a:tab pos="286385" algn="l"/>
              </a:tabLst>
            </a:pPr>
            <a:r>
              <a:rPr sz="19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7"/>
              </a:rPr>
              <a:t>Joshua</a:t>
            </a:r>
            <a:endParaRPr sz="1900" dirty="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286385" algn="l"/>
              </a:tabLst>
            </a:pPr>
            <a:r>
              <a:rPr sz="1900" u="sng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8"/>
              </a:rPr>
              <a:t>Comply</a:t>
            </a:r>
            <a:r>
              <a:rPr sz="1900" u="sng" spc="-1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900" u="sng" spc="-25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8"/>
              </a:rPr>
              <a:t>Bot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11423" y="1704920"/>
            <a:ext cx="1010285" cy="3735704"/>
            <a:chOff x="3011423" y="1704920"/>
            <a:chExt cx="1010285" cy="3735704"/>
          </a:xfrm>
        </p:grpSpPr>
        <p:sp>
          <p:nvSpPr>
            <p:cNvPr id="8" name="object 8"/>
            <p:cNvSpPr/>
            <p:nvPr/>
          </p:nvSpPr>
          <p:spPr>
            <a:xfrm>
              <a:off x="3970019" y="1712540"/>
              <a:ext cx="43815" cy="3720465"/>
            </a:xfrm>
            <a:custGeom>
              <a:avLst/>
              <a:gdLst/>
              <a:ahLst/>
              <a:cxnLst/>
              <a:rect l="l" t="t" r="r" b="b"/>
              <a:pathLst>
                <a:path w="43814" h="3720465">
                  <a:moveTo>
                    <a:pt x="0" y="0"/>
                  </a:moveTo>
                  <a:lnTo>
                    <a:pt x="43760" y="3720301"/>
                  </a:lnTo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1423" y="1776983"/>
              <a:ext cx="734568" cy="7345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9426" y="2653284"/>
            <a:ext cx="9180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235" dirty="0">
                <a:latin typeface="Arial"/>
                <a:cs typeface="Arial"/>
              </a:rPr>
              <a:t>Thank</a:t>
            </a:r>
            <a:r>
              <a:rPr sz="3200" b="0" spc="-240" dirty="0">
                <a:latin typeface="Arial"/>
                <a:cs typeface="Arial"/>
              </a:rPr>
              <a:t> </a:t>
            </a:r>
            <a:r>
              <a:rPr sz="3200" b="0" spc="-200" dirty="0">
                <a:latin typeface="Arial"/>
                <a:cs typeface="Arial"/>
              </a:rPr>
              <a:t>you</a:t>
            </a:r>
            <a:r>
              <a:rPr sz="3200" b="0" spc="-229" dirty="0">
                <a:latin typeface="Arial"/>
                <a:cs typeface="Arial"/>
              </a:rPr>
              <a:t> </a:t>
            </a:r>
            <a:r>
              <a:rPr sz="3200" b="0" spc="-90" dirty="0">
                <a:latin typeface="Arial"/>
                <a:cs typeface="Arial"/>
              </a:rPr>
              <a:t>for</a:t>
            </a:r>
            <a:r>
              <a:rPr sz="3200" b="0" spc="-240" dirty="0">
                <a:latin typeface="Arial"/>
                <a:cs typeface="Arial"/>
              </a:rPr>
              <a:t> </a:t>
            </a:r>
            <a:r>
              <a:rPr sz="3200" b="0" spc="-140" dirty="0">
                <a:latin typeface="Arial"/>
                <a:cs typeface="Arial"/>
              </a:rPr>
              <a:t>attending</a:t>
            </a:r>
            <a:r>
              <a:rPr sz="3200" b="0" spc="-229" dirty="0">
                <a:latin typeface="Arial"/>
                <a:cs typeface="Arial"/>
              </a:rPr>
              <a:t> </a:t>
            </a:r>
            <a:r>
              <a:rPr sz="3200" b="0" spc="-175" dirty="0">
                <a:latin typeface="Arial"/>
                <a:cs typeface="Arial"/>
              </a:rPr>
              <a:t>and</a:t>
            </a:r>
            <a:r>
              <a:rPr sz="3200" b="0" spc="-229" dirty="0">
                <a:latin typeface="Arial"/>
                <a:cs typeface="Arial"/>
              </a:rPr>
              <a:t> </a:t>
            </a:r>
            <a:r>
              <a:rPr sz="3200" b="0" spc="-140" dirty="0">
                <a:latin typeface="Arial"/>
                <a:cs typeface="Arial"/>
              </a:rPr>
              <a:t>please</a:t>
            </a:r>
            <a:r>
              <a:rPr sz="3200" b="0" spc="-235" dirty="0">
                <a:latin typeface="Arial"/>
                <a:cs typeface="Arial"/>
              </a:rPr>
              <a:t> </a:t>
            </a:r>
            <a:r>
              <a:rPr sz="3200" b="0" spc="-90" dirty="0">
                <a:latin typeface="Arial"/>
                <a:cs typeface="Arial"/>
              </a:rPr>
              <a:t>complete</a:t>
            </a:r>
            <a:r>
              <a:rPr sz="3200" b="0" spc="-235" dirty="0">
                <a:latin typeface="Arial"/>
                <a:cs typeface="Arial"/>
              </a:rPr>
              <a:t> </a:t>
            </a:r>
            <a:r>
              <a:rPr sz="3200" b="0" spc="-100" dirty="0">
                <a:latin typeface="Arial"/>
                <a:cs typeface="Arial"/>
              </a:rPr>
              <a:t>the</a:t>
            </a:r>
            <a:r>
              <a:rPr sz="3200" b="0" spc="-240" dirty="0">
                <a:latin typeface="Arial"/>
                <a:cs typeface="Arial"/>
              </a:rPr>
              <a:t> </a:t>
            </a:r>
            <a:r>
              <a:rPr sz="3200" b="0" spc="-110" dirty="0">
                <a:latin typeface="Arial"/>
                <a:cs typeface="Arial"/>
              </a:rPr>
              <a:t>survey!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975104"/>
            <a:ext cx="3505200" cy="373075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b="0" spc="-100" dirty="0">
                <a:latin typeface="Arial"/>
                <a:cs typeface="Arial"/>
              </a:rPr>
              <a:t>Accessibility</a:t>
            </a:r>
            <a:r>
              <a:rPr b="0" spc="-200" dirty="0">
                <a:latin typeface="Arial"/>
                <a:cs typeface="Arial"/>
              </a:rPr>
              <a:t> </a:t>
            </a:r>
            <a:r>
              <a:rPr b="0" spc="-110" dirty="0">
                <a:latin typeface="Arial"/>
                <a:cs typeface="Arial"/>
              </a:rPr>
              <a:t>Center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883411" y="2493771"/>
            <a:ext cx="4556125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sz="2200" spc="-30" dirty="0">
                <a:latin typeface="Arial"/>
                <a:cs typeface="Arial"/>
              </a:rPr>
              <a:t>Dawn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Okinaka-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Accessibility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Director </a:t>
            </a:r>
            <a:r>
              <a:rPr sz="2200" spc="-70" dirty="0">
                <a:latin typeface="Arial"/>
                <a:cs typeface="Arial"/>
              </a:rPr>
              <a:t>CCC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Accessibility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Center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200" spc="-70" dirty="0">
                <a:latin typeface="Arial"/>
                <a:cs typeface="Arial"/>
              </a:rPr>
              <a:t>CCC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Technology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Center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20" y="2006325"/>
            <a:ext cx="9763760" cy="3808095"/>
            <a:chOff x="147320" y="2006325"/>
            <a:chExt cx="9763760" cy="3808095"/>
          </a:xfrm>
        </p:grpSpPr>
        <p:sp>
          <p:nvSpPr>
            <p:cNvPr id="3" name="object 3"/>
            <p:cNvSpPr/>
            <p:nvPr/>
          </p:nvSpPr>
          <p:spPr>
            <a:xfrm>
              <a:off x="687295" y="2006325"/>
              <a:ext cx="2817495" cy="3808095"/>
            </a:xfrm>
            <a:custGeom>
              <a:avLst/>
              <a:gdLst/>
              <a:ahLst/>
              <a:cxnLst/>
              <a:rect l="l" t="t" r="r" b="b"/>
              <a:pathLst>
                <a:path w="2817495" h="3808095">
                  <a:moveTo>
                    <a:pt x="2535634" y="0"/>
                  </a:moveTo>
                  <a:lnTo>
                    <a:pt x="281736" y="0"/>
                  </a:lnTo>
                  <a:lnTo>
                    <a:pt x="236037" y="3687"/>
                  </a:lnTo>
                  <a:lnTo>
                    <a:pt x="192686" y="14363"/>
                  </a:lnTo>
                  <a:lnTo>
                    <a:pt x="152262" y="31446"/>
                  </a:lnTo>
                  <a:lnTo>
                    <a:pt x="115346" y="54358"/>
                  </a:lnTo>
                  <a:lnTo>
                    <a:pt x="82518" y="82518"/>
                  </a:lnTo>
                  <a:lnTo>
                    <a:pt x="54358" y="115346"/>
                  </a:lnTo>
                  <a:lnTo>
                    <a:pt x="31446" y="152262"/>
                  </a:lnTo>
                  <a:lnTo>
                    <a:pt x="14363" y="192686"/>
                  </a:lnTo>
                  <a:lnTo>
                    <a:pt x="3687" y="236037"/>
                  </a:lnTo>
                  <a:lnTo>
                    <a:pt x="0" y="281736"/>
                  </a:lnTo>
                  <a:lnTo>
                    <a:pt x="0" y="3525997"/>
                  </a:lnTo>
                  <a:lnTo>
                    <a:pt x="3687" y="3571696"/>
                  </a:lnTo>
                  <a:lnTo>
                    <a:pt x="14363" y="3615048"/>
                  </a:lnTo>
                  <a:lnTo>
                    <a:pt x="31446" y="3655471"/>
                  </a:lnTo>
                  <a:lnTo>
                    <a:pt x="54358" y="3692387"/>
                  </a:lnTo>
                  <a:lnTo>
                    <a:pt x="82518" y="3725215"/>
                  </a:lnTo>
                  <a:lnTo>
                    <a:pt x="115346" y="3753375"/>
                  </a:lnTo>
                  <a:lnTo>
                    <a:pt x="152262" y="3776287"/>
                  </a:lnTo>
                  <a:lnTo>
                    <a:pt x="192686" y="3793371"/>
                  </a:lnTo>
                  <a:lnTo>
                    <a:pt x="236037" y="3804046"/>
                  </a:lnTo>
                  <a:lnTo>
                    <a:pt x="281736" y="3807734"/>
                  </a:lnTo>
                  <a:lnTo>
                    <a:pt x="2535634" y="3807734"/>
                  </a:lnTo>
                  <a:lnTo>
                    <a:pt x="2581333" y="3804046"/>
                  </a:lnTo>
                  <a:lnTo>
                    <a:pt x="2624685" y="3793371"/>
                  </a:lnTo>
                  <a:lnTo>
                    <a:pt x="2665108" y="3776287"/>
                  </a:lnTo>
                  <a:lnTo>
                    <a:pt x="2702024" y="3753375"/>
                  </a:lnTo>
                  <a:lnTo>
                    <a:pt x="2734852" y="3725215"/>
                  </a:lnTo>
                  <a:lnTo>
                    <a:pt x="2763012" y="3692387"/>
                  </a:lnTo>
                  <a:lnTo>
                    <a:pt x="2785924" y="3655471"/>
                  </a:lnTo>
                  <a:lnTo>
                    <a:pt x="2803008" y="3615048"/>
                  </a:lnTo>
                  <a:lnTo>
                    <a:pt x="2813683" y="3571696"/>
                  </a:lnTo>
                  <a:lnTo>
                    <a:pt x="2817371" y="3525997"/>
                  </a:lnTo>
                  <a:lnTo>
                    <a:pt x="2817371" y="281736"/>
                  </a:lnTo>
                  <a:lnTo>
                    <a:pt x="2813683" y="236037"/>
                  </a:lnTo>
                  <a:lnTo>
                    <a:pt x="2803008" y="192686"/>
                  </a:lnTo>
                  <a:lnTo>
                    <a:pt x="2785924" y="152262"/>
                  </a:lnTo>
                  <a:lnTo>
                    <a:pt x="2763012" y="115346"/>
                  </a:lnTo>
                  <a:lnTo>
                    <a:pt x="2734852" y="82518"/>
                  </a:lnTo>
                  <a:lnTo>
                    <a:pt x="2702024" y="54358"/>
                  </a:lnTo>
                  <a:lnTo>
                    <a:pt x="2665108" y="31446"/>
                  </a:lnTo>
                  <a:lnTo>
                    <a:pt x="2624685" y="14363"/>
                  </a:lnTo>
                  <a:lnTo>
                    <a:pt x="2581333" y="3687"/>
                  </a:lnTo>
                  <a:lnTo>
                    <a:pt x="2535634" y="0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9031" y="3148971"/>
              <a:ext cx="2254250" cy="748665"/>
            </a:xfrm>
            <a:custGeom>
              <a:avLst/>
              <a:gdLst/>
              <a:ahLst/>
              <a:cxnLst/>
              <a:rect l="l" t="t" r="r" b="b"/>
              <a:pathLst>
                <a:path w="2254250" h="748664">
                  <a:moveTo>
                    <a:pt x="2179089" y="0"/>
                  </a:moveTo>
                  <a:lnTo>
                    <a:pt x="74807" y="0"/>
                  </a:lnTo>
                  <a:lnTo>
                    <a:pt x="45688" y="5878"/>
                  </a:lnTo>
                  <a:lnTo>
                    <a:pt x="21910" y="21910"/>
                  </a:lnTo>
                  <a:lnTo>
                    <a:pt x="5878" y="45688"/>
                  </a:lnTo>
                  <a:lnTo>
                    <a:pt x="0" y="74806"/>
                  </a:lnTo>
                  <a:lnTo>
                    <a:pt x="0" y="673260"/>
                  </a:lnTo>
                  <a:lnTo>
                    <a:pt x="5878" y="702378"/>
                  </a:lnTo>
                  <a:lnTo>
                    <a:pt x="21910" y="726156"/>
                  </a:lnTo>
                  <a:lnTo>
                    <a:pt x="45688" y="742188"/>
                  </a:lnTo>
                  <a:lnTo>
                    <a:pt x="74807" y="748066"/>
                  </a:lnTo>
                  <a:lnTo>
                    <a:pt x="2179089" y="748066"/>
                  </a:lnTo>
                  <a:lnTo>
                    <a:pt x="2208207" y="742188"/>
                  </a:lnTo>
                  <a:lnTo>
                    <a:pt x="2231986" y="726156"/>
                  </a:lnTo>
                  <a:lnTo>
                    <a:pt x="2248017" y="702378"/>
                  </a:lnTo>
                  <a:lnTo>
                    <a:pt x="2253896" y="673260"/>
                  </a:lnTo>
                  <a:lnTo>
                    <a:pt x="2253896" y="74806"/>
                  </a:lnTo>
                  <a:lnTo>
                    <a:pt x="2248017" y="45688"/>
                  </a:lnTo>
                  <a:lnTo>
                    <a:pt x="2231986" y="21910"/>
                  </a:lnTo>
                  <a:lnTo>
                    <a:pt x="2208207" y="5878"/>
                  </a:lnTo>
                  <a:lnTo>
                    <a:pt x="2179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9031" y="3148971"/>
              <a:ext cx="2254250" cy="748665"/>
            </a:xfrm>
            <a:custGeom>
              <a:avLst/>
              <a:gdLst/>
              <a:ahLst/>
              <a:cxnLst/>
              <a:rect l="l" t="t" r="r" b="b"/>
              <a:pathLst>
                <a:path w="2254250" h="748664">
                  <a:moveTo>
                    <a:pt x="0" y="74807"/>
                  </a:moveTo>
                  <a:lnTo>
                    <a:pt x="5878" y="45688"/>
                  </a:lnTo>
                  <a:lnTo>
                    <a:pt x="21910" y="21910"/>
                  </a:lnTo>
                  <a:lnTo>
                    <a:pt x="45688" y="5878"/>
                  </a:lnTo>
                  <a:lnTo>
                    <a:pt x="74806" y="0"/>
                  </a:lnTo>
                  <a:lnTo>
                    <a:pt x="2179089" y="0"/>
                  </a:lnTo>
                  <a:lnTo>
                    <a:pt x="2208207" y="5878"/>
                  </a:lnTo>
                  <a:lnTo>
                    <a:pt x="2231986" y="21910"/>
                  </a:lnTo>
                  <a:lnTo>
                    <a:pt x="2248017" y="45688"/>
                  </a:lnTo>
                  <a:lnTo>
                    <a:pt x="2253896" y="74807"/>
                  </a:lnTo>
                  <a:lnTo>
                    <a:pt x="2253896" y="673259"/>
                  </a:lnTo>
                  <a:lnTo>
                    <a:pt x="2248017" y="702378"/>
                  </a:lnTo>
                  <a:lnTo>
                    <a:pt x="2231986" y="726156"/>
                  </a:lnTo>
                  <a:lnTo>
                    <a:pt x="2208207" y="742188"/>
                  </a:lnTo>
                  <a:lnTo>
                    <a:pt x="2179089" y="748067"/>
                  </a:lnTo>
                  <a:lnTo>
                    <a:pt x="74806" y="748067"/>
                  </a:lnTo>
                  <a:lnTo>
                    <a:pt x="45688" y="742188"/>
                  </a:lnTo>
                  <a:lnTo>
                    <a:pt x="21910" y="726156"/>
                  </a:lnTo>
                  <a:lnTo>
                    <a:pt x="5878" y="702378"/>
                  </a:lnTo>
                  <a:lnTo>
                    <a:pt x="0" y="673259"/>
                  </a:lnTo>
                  <a:lnTo>
                    <a:pt x="0" y="74807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547264" y="1338071"/>
            <a:ext cx="49949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CCC</a:t>
            </a:r>
            <a:r>
              <a:rPr b="0" spc="-18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Accessibility</a:t>
            </a:r>
            <a:r>
              <a:rPr b="0" spc="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2F6D"/>
                </a:solidFill>
                <a:latin typeface="Arial"/>
                <a:cs typeface="Arial"/>
              </a:rPr>
              <a:t>Center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1810" y="2141220"/>
            <a:ext cx="2625725" cy="17221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ts val="2900"/>
              </a:lnSpc>
              <a:spcBef>
                <a:spcPts val="380"/>
              </a:spcBef>
            </a:pPr>
            <a:r>
              <a:rPr sz="2600" spc="-65" dirty="0">
                <a:latin typeface="Arial"/>
                <a:cs typeface="Arial"/>
              </a:rPr>
              <a:t>CCC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Chancellor’s </a:t>
            </a:r>
            <a:r>
              <a:rPr sz="2600" dirty="0">
                <a:latin typeface="Arial"/>
                <a:cs typeface="Arial"/>
              </a:rPr>
              <a:t>Office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Grant</a:t>
            </a:r>
            <a:endParaRPr sz="2600">
              <a:latin typeface="Arial"/>
              <a:cs typeface="Arial"/>
            </a:endParaRPr>
          </a:p>
          <a:p>
            <a:pPr marL="448309" marR="438150" indent="-635" algn="ctr">
              <a:lnSpc>
                <a:spcPts val="1800"/>
              </a:lnSpc>
              <a:spcBef>
                <a:spcPts val="1920"/>
              </a:spcBef>
            </a:pPr>
            <a:r>
              <a:rPr sz="1600" spc="-10" dirty="0">
                <a:latin typeface="Arial"/>
                <a:cs typeface="Arial"/>
              </a:rPr>
              <a:t>Systemwide Infrastructure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Grant </a:t>
            </a:r>
            <a:r>
              <a:rPr sz="1600" spc="-10" dirty="0">
                <a:latin typeface="Arial"/>
                <a:cs typeface="Arial"/>
              </a:rPr>
              <a:t>(SIG)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1411" y="4004505"/>
            <a:ext cx="2269490" cy="763905"/>
            <a:chOff x="961411" y="4004505"/>
            <a:chExt cx="2269490" cy="763905"/>
          </a:xfrm>
        </p:grpSpPr>
        <p:sp>
          <p:nvSpPr>
            <p:cNvPr id="9" name="object 9"/>
            <p:cNvSpPr/>
            <p:nvPr/>
          </p:nvSpPr>
          <p:spPr>
            <a:xfrm>
              <a:off x="969031" y="4012125"/>
              <a:ext cx="2254250" cy="748665"/>
            </a:xfrm>
            <a:custGeom>
              <a:avLst/>
              <a:gdLst/>
              <a:ahLst/>
              <a:cxnLst/>
              <a:rect l="l" t="t" r="r" b="b"/>
              <a:pathLst>
                <a:path w="2254250" h="748664">
                  <a:moveTo>
                    <a:pt x="2179089" y="0"/>
                  </a:moveTo>
                  <a:lnTo>
                    <a:pt x="74807" y="0"/>
                  </a:lnTo>
                  <a:lnTo>
                    <a:pt x="45688" y="5878"/>
                  </a:lnTo>
                  <a:lnTo>
                    <a:pt x="21910" y="21910"/>
                  </a:lnTo>
                  <a:lnTo>
                    <a:pt x="5878" y="45688"/>
                  </a:lnTo>
                  <a:lnTo>
                    <a:pt x="0" y="74806"/>
                  </a:lnTo>
                  <a:lnTo>
                    <a:pt x="0" y="673260"/>
                  </a:lnTo>
                  <a:lnTo>
                    <a:pt x="5878" y="702378"/>
                  </a:lnTo>
                  <a:lnTo>
                    <a:pt x="21910" y="726156"/>
                  </a:lnTo>
                  <a:lnTo>
                    <a:pt x="45688" y="742188"/>
                  </a:lnTo>
                  <a:lnTo>
                    <a:pt x="74807" y="748066"/>
                  </a:lnTo>
                  <a:lnTo>
                    <a:pt x="2179089" y="748066"/>
                  </a:lnTo>
                  <a:lnTo>
                    <a:pt x="2208207" y="742188"/>
                  </a:lnTo>
                  <a:lnTo>
                    <a:pt x="2231986" y="726156"/>
                  </a:lnTo>
                  <a:lnTo>
                    <a:pt x="2248017" y="702378"/>
                  </a:lnTo>
                  <a:lnTo>
                    <a:pt x="2253896" y="673260"/>
                  </a:lnTo>
                  <a:lnTo>
                    <a:pt x="2253896" y="74806"/>
                  </a:lnTo>
                  <a:lnTo>
                    <a:pt x="2248017" y="45688"/>
                  </a:lnTo>
                  <a:lnTo>
                    <a:pt x="2231986" y="21910"/>
                  </a:lnTo>
                  <a:lnTo>
                    <a:pt x="2208207" y="5878"/>
                  </a:lnTo>
                  <a:lnTo>
                    <a:pt x="2179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9031" y="4012125"/>
              <a:ext cx="2254250" cy="748665"/>
            </a:xfrm>
            <a:custGeom>
              <a:avLst/>
              <a:gdLst/>
              <a:ahLst/>
              <a:cxnLst/>
              <a:rect l="l" t="t" r="r" b="b"/>
              <a:pathLst>
                <a:path w="2254250" h="748664">
                  <a:moveTo>
                    <a:pt x="0" y="74807"/>
                  </a:moveTo>
                  <a:lnTo>
                    <a:pt x="5878" y="45688"/>
                  </a:lnTo>
                  <a:lnTo>
                    <a:pt x="21910" y="21910"/>
                  </a:lnTo>
                  <a:lnTo>
                    <a:pt x="45688" y="5878"/>
                  </a:lnTo>
                  <a:lnTo>
                    <a:pt x="74806" y="0"/>
                  </a:lnTo>
                  <a:lnTo>
                    <a:pt x="2179089" y="0"/>
                  </a:lnTo>
                  <a:lnTo>
                    <a:pt x="2208207" y="5878"/>
                  </a:lnTo>
                  <a:lnTo>
                    <a:pt x="2231986" y="21910"/>
                  </a:lnTo>
                  <a:lnTo>
                    <a:pt x="2248017" y="45688"/>
                  </a:lnTo>
                  <a:lnTo>
                    <a:pt x="2253896" y="74807"/>
                  </a:lnTo>
                  <a:lnTo>
                    <a:pt x="2253896" y="673259"/>
                  </a:lnTo>
                  <a:lnTo>
                    <a:pt x="2248017" y="702378"/>
                  </a:lnTo>
                  <a:lnTo>
                    <a:pt x="2231986" y="726156"/>
                  </a:lnTo>
                  <a:lnTo>
                    <a:pt x="2208207" y="742188"/>
                  </a:lnTo>
                  <a:lnTo>
                    <a:pt x="2179089" y="748067"/>
                  </a:lnTo>
                  <a:lnTo>
                    <a:pt x="74806" y="748067"/>
                  </a:lnTo>
                  <a:lnTo>
                    <a:pt x="45688" y="742188"/>
                  </a:lnTo>
                  <a:lnTo>
                    <a:pt x="21910" y="726156"/>
                  </a:lnTo>
                  <a:lnTo>
                    <a:pt x="5878" y="702378"/>
                  </a:lnTo>
                  <a:lnTo>
                    <a:pt x="0" y="673259"/>
                  </a:lnTo>
                  <a:lnTo>
                    <a:pt x="0" y="74807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58491" y="4109211"/>
            <a:ext cx="147510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16559" marR="5080" indent="-404495">
              <a:lnSpc>
                <a:spcPts val="1800"/>
              </a:lnSpc>
              <a:spcBef>
                <a:spcPts val="260"/>
              </a:spcBef>
            </a:pPr>
            <a:r>
              <a:rPr sz="1600" spc="-60" dirty="0">
                <a:latin typeface="Arial"/>
                <a:cs typeface="Arial"/>
              </a:rPr>
              <a:t>CCC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Technology </a:t>
            </a:r>
            <a:r>
              <a:rPr sz="1600" spc="-10" dirty="0"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1411" y="4867659"/>
            <a:ext cx="2269490" cy="763905"/>
            <a:chOff x="961411" y="4867659"/>
            <a:chExt cx="2269490" cy="763905"/>
          </a:xfrm>
        </p:grpSpPr>
        <p:sp>
          <p:nvSpPr>
            <p:cNvPr id="13" name="object 13"/>
            <p:cNvSpPr/>
            <p:nvPr/>
          </p:nvSpPr>
          <p:spPr>
            <a:xfrm>
              <a:off x="969031" y="4875279"/>
              <a:ext cx="2254250" cy="748665"/>
            </a:xfrm>
            <a:custGeom>
              <a:avLst/>
              <a:gdLst/>
              <a:ahLst/>
              <a:cxnLst/>
              <a:rect l="l" t="t" r="r" b="b"/>
              <a:pathLst>
                <a:path w="2254250" h="748664">
                  <a:moveTo>
                    <a:pt x="2179089" y="0"/>
                  </a:moveTo>
                  <a:lnTo>
                    <a:pt x="74807" y="0"/>
                  </a:lnTo>
                  <a:lnTo>
                    <a:pt x="45688" y="5878"/>
                  </a:lnTo>
                  <a:lnTo>
                    <a:pt x="21910" y="21910"/>
                  </a:lnTo>
                  <a:lnTo>
                    <a:pt x="5878" y="45688"/>
                  </a:lnTo>
                  <a:lnTo>
                    <a:pt x="0" y="74806"/>
                  </a:lnTo>
                  <a:lnTo>
                    <a:pt x="0" y="673260"/>
                  </a:lnTo>
                  <a:lnTo>
                    <a:pt x="5878" y="702378"/>
                  </a:lnTo>
                  <a:lnTo>
                    <a:pt x="21910" y="726156"/>
                  </a:lnTo>
                  <a:lnTo>
                    <a:pt x="45688" y="742188"/>
                  </a:lnTo>
                  <a:lnTo>
                    <a:pt x="74807" y="748066"/>
                  </a:lnTo>
                  <a:lnTo>
                    <a:pt x="2179089" y="748066"/>
                  </a:lnTo>
                  <a:lnTo>
                    <a:pt x="2208207" y="742188"/>
                  </a:lnTo>
                  <a:lnTo>
                    <a:pt x="2231986" y="726156"/>
                  </a:lnTo>
                  <a:lnTo>
                    <a:pt x="2248017" y="702378"/>
                  </a:lnTo>
                  <a:lnTo>
                    <a:pt x="2253896" y="673260"/>
                  </a:lnTo>
                  <a:lnTo>
                    <a:pt x="2253896" y="74806"/>
                  </a:lnTo>
                  <a:lnTo>
                    <a:pt x="2248017" y="45688"/>
                  </a:lnTo>
                  <a:lnTo>
                    <a:pt x="2231986" y="21910"/>
                  </a:lnTo>
                  <a:lnTo>
                    <a:pt x="2208207" y="5878"/>
                  </a:lnTo>
                  <a:lnTo>
                    <a:pt x="2179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9031" y="4875279"/>
              <a:ext cx="2254250" cy="748665"/>
            </a:xfrm>
            <a:custGeom>
              <a:avLst/>
              <a:gdLst/>
              <a:ahLst/>
              <a:cxnLst/>
              <a:rect l="l" t="t" r="r" b="b"/>
              <a:pathLst>
                <a:path w="2254250" h="748664">
                  <a:moveTo>
                    <a:pt x="0" y="74807"/>
                  </a:moveTo>
                  <a:lnTo>
                    <a:pt x="5878" y="45688"/>
                  </a:lnTo>
                  <a:lnTo>
                    <a:pt x="21910" y="21910"/>
                  </a:lnTo>
                  <a:lnTo>
                    <a:pt x="45688" y="5878"/>
                  </a:lnTo>
                  <a:lnTo>
                    <a:pt x="74806" y="0"/>
                  </a:lnTo>
                  <a:lnTo>
                    <a:pt x="2179089" y="0"/>
                  </a:lnTo>
                  <a:lnTo>
                    <a:pt x="2208207" y="5878"/>
                  </a:lnTo>
                  <a:lnTo>
                    <a:pt x="2231986" y="21910"/>
                  </a:lnTo>
                  <a:lnTo>
                    <a:pt x="2248017" y="45688"/>
                  </a:lnTo>
                  <a:lnTo>
                    <a:pt x="2253896" y="74807"/>
                  </a:lnTo>
                  <a:lnTo>
                    <a:pt x="2253896" y="673259"/>
                  </a:lnTo>
                  <a:lnTo>
                    <a:pt x="2248017" y="702378"/>
                  </a:lnTo>
                  <a:lnTo>
                    <a:pt x="2231986" y="726156"/>
                  </a:lnTo>
                  <a:lnTo>
                    <a:pt x="2208207" y="742188"/>
                  </a:lnTo>
                  <a:lnTo>
                    <a:pt x="2179089" y="748067"/>
                  </a:lnTo>
                  <a:lnTo>
                    <a:pt x="74806" y="748067"/>
                  </a:lnTo>
                  <a:lnTo>
                    <a:pt x="45688" y="742188"/>
                  </a:lnTo>
                  <a:lnTo>
                    <a:pt x="21910" y="726156"/>
                  </a:lnTo>
                  <a:lnTo>
                    <a:pt x="5878" y="702378"/>
                  </a:lnTo>
                  <a:lnTo>
                    <a:pt x="0" y="673259"/>
                  </a:lnTo>
                  <a:lnTo>
                    <a:pt x="0" y="74807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0352" y="5084571"/>
            <a:ext cx="1210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Butte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College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5969" y="2006325"/>
            <a:ext cx="2817495" cy="3808095"/>
          </a:xfrm>
          <a:custGeom>
            <a:avLst/>
            <a:gdLst/>
            <a:ahLst/>
            <a:cxnLst/>
            <a:rect l="l" t="t" r="r" b="b"/>
            <a:pathLst>
              <a:path w="2817495" h="3808095">
                <a:moveTo>
                  <a:pt x="2535635" y="0"/>
                </a:moveTo>
                <a:lnTo>
                  <a:pt x="281736" y="0"/>
                </a:lnTo>
                <a:lnTo>
                  <a:pt x="236037" y="3687"/>
                </a:lnTo>
                <a:lnTo>
                  <a:pt x="192686" y="14363"/>
                </a:lnTo>
                <a:lnTo>
                  <a:pt x="152262" y="31446"/>
                </a:lnTo>
                <a:lnTo>
                  <a:pt x="115346" y="54358"/>
                </a:lnTo>
                <a:lnTo>
                  <a:pt x="82518" y="82518"/>
                </a:lnTo>
                <a:lnTo>
                  <a:pt x="54358" y="115346"/>
                </a:lnTo>
                <a:lnTo>
                  <a:pt x="31446" y="152262"/>
                </a:lnTo>
                <a:lnTo>
                  <a:pt x="14363" y="192686"/>
                </a:lnTo>
                <a:lnTo>
                  <a:pt x="3687" y="236037"/>
                </a:lnTo>
                <a:lnTo>
                  <a:pt x="0" y="281736"/>
                </a:lnTo>
                <a:lnTo>
                  <a:pt x="0" y="3525997"/>
                </a:lnTo>
                <a:lnTo>
                  <a:pt x="3687" y="3571696"/>
                </a:lnTo>
                <a:lnTo>
                  <a:pt x="14363" y="3615048"/>
                </a:lnTo>
                <a:lnTo>
                  <a:pt x="31446" y="3655471"/>
                </a:lnTo>
                <a:lnTo>
                  <a:pt x="54358" y="3692387"/>
                </a:lnTo>
                <a:lnTo>
                  <a:pt x="82518" y="3725215"/>
                </a:lnTo>
                <a:lnTo>
                  <a:pt x="115346" y="3753375"/>
                </a:lnTo>
                <a:lnTo>
                  <a:pt x="152262" y="3776287"/>
                </a:lnTo>
                <a:lnTo>
                  <a:pt x="192686" y="3793371"/>
                </a:lnTo>
                <a:lnTo>
                  <a:pt x="236037" y="3804046"/>
                </a:lnTo>
                <a:lnTo>
                  <a:pt x="281736" y="3807734"/>
                </a:lnTo>
                <a:lnTo>
                  <a:pt x="2535635" y="3807734"/>
                </a:lnTo>
                <a:lnTo>
                  <a:pt x="2581334" y="3804046"/>
                </a:lnTo>
                <a:lnTo>
                  <a:pt x="2624685" y="3793371"/>
                </a:lnTo>
                <a:lnTo>
                  <a:pt x="2665109" y="3776287"/>
                </a:lnTo>
                <a:lnTo>
                  <a:pt x="2702025" y="3753375"/>
                </a:lnTo>
                <a:lnTo>
                  <a:pt x="2734853" y="3725215"/>
                </a:lnTo>
                <a:lnTo>
                  <a:pt x="2763013" y="3692387"/>
                </a:lnTo>
                <a:lnTo>
                  <a:pt x="2785924" y="3655471"/>
                </a:lnTo>
                <a:lnTo>
                  <a:pt x="2803008" y="3615048"/>
                </a:lnTo>
                <a:lnTo>
                  <a:pt x="2813684" y="3571696"/>
                </a:lnTo>
                <a:lnTo>
                  <a:pt x="2817371" y="3525997"/>
                </a:lnTo>
                <a:lnTo>
                  <a:pt x="2817371" y="281736"/>
                </a:lnTo>
                <a:lnTo>
                  <a:pt x="2813684" y="236037"/>
                </a:lnTo>
                <a:lnTo>
                  <a:pt x="2803008" y="192686"/>
                </a:lnTo>
                <a:lnTo>
                  <a:pt x="2785924" y="152262"/>
                </a:lnTo>
                <a:lnTo>
                  <a:pt x="2763013" y="115346"/>
                </a:lnTo>
                <a:lnTo>
                  <a:pt x="2734853" y="82518"/>
                </a:lnTo>
                <a:lnTo>
                  <a:pt x="2702025" y="54358"/>
                </a:lnTo>
                <a:lnTo>
                  <a:pt x="2665109" y="31446"/>
                </a:lnTo>
                <a:lnTo>
                  <a:pt x="2624685" y="14363"/>
                </a:lnTo>
                <a:lnTo>
                  <a:pt x="2581334" y="3687"/>
                </a:lnTo>
                <a:lnTo>
                  <a:pt x="2535635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98647" y="2141220"/>
            <a:ext cx="1849120" cy="7905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2225">
              <a:lnSpc>
                <a:spcPts val="2900"/>
              </a:lnSpc>
              <a:spcBef>
                <a:spcPts val="380"/>
              </a:spcBef>
            </a:pPr>
            <a:r>
              <a:rPr sz="2600" spc="-25" dirty="0">
                <a:latin typeface="Arial"/>
                <a:cs typeface="Arial"/>
              </a:rPr>
              <a:t>What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we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are </a:t>
            </a:r>
            <a:r>
              <a:rPr sz="2600" dirty="0">
                <a:latin typeface="Arial"/>
                <a:cs typeface="Arial"/>
              </a:rPr>
              <a:t>funded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do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90087" y="3141118"/>
            <a:ext cx="2269490" cy="570230"/>
            <a:chOff x="3990087" y="3141118"/>
            <a:chExt cx="2269490" cy="570230"/>
          </a:xfrm>
        </p:grpSpPr>
        <p:sp>
          <p:nvSpPr>
            <p:cNvPr id="19" name="object 19"/>
            <p:cNvSpPr/>
            <p:nvPr/>
          </p:nvSpPr>
          <p:spPr>
            <a:xfrm>
              <a:off x="3997707" y="3148738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2198427" y="0"/>
                  </a:moveTo>
                  <a:lnTo>
                    <a:pt x="55469" y="0"/>
                  </a:lnTo>
                  <a:lnTo>
                    <a:pt x="33878" y="4359"/>
                  </a:lnTo>
                  <a:lnTo>
                    <a:pt x="16246" y="16246"/>
                  </a:lnTo>
                  <a:lnTo>
                    <a:pt x="4359" y="33878"/>
                  </a:lnTo>
                  <a:lnTo>
                    <a:pt x="0" y="55469"/>
                  </a:lnTo>
                  <a:lnTo>
                    <a:pt x="0" y="499234"/>
                  </a:lnTo>
                  <a:lnTo>
                    <a:pt x="4359" y="520826"/>
                  </a:lnTo>
                  <a:lnTo>
                    <a:pt x="16246" y="538458"/>
                  </a:lnTo>
                  <a:lnTo>
                    <a:pt x="33878" y="550346"/>
                  </a:lnTo>
                  <a:lnTo>
                    <a:pt x="55469" y="554705"/>
                  </a:lnTo>
                  <a:lnTo>
                    <a:pt x="2198427" y="554705"/>
                  </a:lnTo>
                  <a:lnTo>
                    <a:pt x="2220018" y="550346"/>
                  </a:lnTo>
                  <a:lnTo>
                    <a:pt x="2237650" y="538458"/>
                  </a:lnTo>
                  <a:lnTo>
                    <a:pt x="2249537" y="520826"/>
                  </a:lnTo>
                  <a:lnTo>
                    <a:pt x="2253896" y="499234"/>
                  </a:lnTo>
                  <a:lnTo>
                    <a:pt x="2253896" y="55469"/>
                  </a:lnTo>
                  <a:lnTo>
                    <a:pt x="2249537" y="33878"/>
                  </a:lnTo>
                  <a:lnTo>
                    <a:pt x="2237650" y="16246"/>
                  </a:lnTo>
                  <a:lnTo>
                    <a:pt x="2220018" y="4359"/>
                  </a:lnTo>
                  <a:lnTo>
                    <a:pt x="2198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7707" y="3148738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0" y="55470"/>
                  </a:moveTo>
                  <a:lnTo>
                    <a:pt x="4359" y="33878"/>
                  </a:lnTo>
                  <a:lnTo>
                    <a:pt x="16246" y="16246"/>
                  </a:lnTo>
                  <a:lnTo>
                    <a:pt x="33878" y="4359"/>
                  </a:lnTo>
                  <a:lnTo>
                    <a:pt x="55469" y="0"/>
                  </a:lnTo>
                  <a:lnTo>
                    <a:pt x="2198426" y="0"/>
                  </a:lnTo>
                  <a:lnTo>
                    <a:pt x="2220018" y="4359"/>
                  </a:lnTo>
                  <a:lnTo>
                    <a:pt x="2237649" y="16246"/>
                  </a:lnTo>
                  <a:lnTo>
                    <a:pt x="2249537" y="33878"/>
                  </a:lnTo>
                  <a:lnTo>
                    <a:pt x="2253896" y="55470"/>
                  </a:lnTo>
                  <a:lnTo>
                    <a:pt x="2253896" y="499235"/>
                  </a:lnTo>
                  <a:lnTo>
                    <a:pt x="2249537" y="520826"/>
                  </a:lnTo>
                  <a:lnTo>
                    <a:pt x="2237649" y="538458"/>
                  </a:lnTo>
                  <a:lnTo>
                    <a:pt x="2220018" y="550346"/>
                  </a:lnTo>
                  <a:lnTo>
                    <a:pt x="2198426" y="554705"/>
                  </a:lnTo>
                  <a:lnTo>
                    <a:pt x="55469" y="554705"/>
                  </a:lnTo>
                  <a:lnTo>
                    <a:pt x="33878" y="550346"/>
                  </a:lnTo>
                  <a:lnTo>
                    <a:pt x="16246" y="538458"/>
                  </a:lnTo>
                  <a:lnTo>
                    <a:pt x="4359" y="520826"/>
                  </a:lnTo>
                  <a:lnTo>
                    <a:pt x="0" y="499235"/>
                  </a:lnTo>
                  <a:lnTo>
                    <a:pt x="0" y="55470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85184" y="3261867"/>
            <a:ext cx="879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Guidance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90087" y="3781163"/>
            <a:ext cx="2269490" cy="570230"/>
            <a:chOff x="3990087" y="3781163"/>
            <a:chExt cx="2269490" cy="570230"/>
          </a:xfrm>
        </p:grpSpPr>
        <p:sp>
          <p:nvSpPr>
            <p:cNvPr id="23" name="object 23"/>
            <p:cNvSpPr/>
            <p:nvPr/>
          </p:nvSpPr>
          <p:spPr>
            <a:xfrm>
              <a:off x="3997707" y="3788783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2198427" y="0"/>
                  </a:moveTo>
                  <a:lnTo>
                    <a:pt x="55469" y="0"/>
                  </a:lnTo>
                  <a:lnTo>
                    <a:pt x="33878" y="4359"/>
                  </a:lnTo>
                  <a:lnTo>
                    <a:pt x="16246" y="16246"/>
                  </a:lnTo>
                  <a:lnTo>
                    <a:pt x="4359" y="33879"/>
                  </a:lnTo>
                  <a:lnTo>
                    <a:pt x="0" y="55471"/>
                  </a:lnTo>
                  <a:lnTo>
                    <a:pt x="0" y="499235"/>
                  </a:lnTo>
                  <a:lnTo>
                    <a:pt x="4359" y="520827"/>
                  </a:lnTo>
                  <a:lnTo>
                    <a:pt x="16246" y="538459"/>
                  </a:lnTo>
                  <a:lnTo>
                    <a:pt x="33878" y="550346"/>
                  </a:lnTo>
                  <a:lnTo>
                    <a:pt x="55469" y="554705"/>
                  </a:lnTo>
                  <a:lnTo>
                    <a:pt x="2198427" y="554705"/>
                  </a:lnTo>
                  <a:lnTo>
                    <a:pt x="2220018" y="550346"/>
                  </a:lnTo>
                  <a:lnTo>
                    <a:pt x="2237650" y="538459"/>
                  </a:lnTo>
                  <a:lnTo>
                    <a:pt x="2249537" y="520827"/>
                  </a:lnTo>
                  <a:lnTo>
                    <a:pt x="2253896" y="499235"/>
                  </a:lnTo>
                  <a:lnTo>
                    <a:pt x="2253896" y="55471"/>
                  </a:lnTo>
                  <a:lnTo>
                    <a:pt x="2249537" y="33879"/>
                  </a:lnTo>
                  <a:lnTo>
                    <a:pt x="2237650" y="16246"/>
                  </a:lnTo>
                  <a:lnTo>
                    <a:pt x="2220018" y="4359"/>
                  </a:lnTo>
                  <a:lnTo>
                    <a:pt x="2198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7707" y="3788783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0" y="55470"/>
                  </a:moveTo>
                  <a:lnTo>
                    <a:pt x="4359" y="33878"/>
                  </a:lnTo>
                  <a:lnTo>
                    <a:pt x="16246" y="16246"/>
                  </a:lnTo>
                  <a:lnTo>
                    <a:pt x="33878" y="4359"/>
                  </a:lnTo>
                  <a:lnTo>
                    <a:pt x="55469" y="0"/>
                  </a:lnTo>
                  <a:lnTo>
                    <a:pt x="2198426" y="0"/>
                  </a:lnTo>
                  <a:lnTo>
                    <a:pt x="2220018" y="4359"/>
                  </a:lnTo>
                  <a:lnTo>
                    <a:pt x="2237649" y="16246"/>
                  </a:lnTo>
                  <a:lnTo>
                    <a:pt x="2249537" y="33878"/>
                  </a:lnTo>
                  <a:lnTo>
                    <a:pt x="2253896" y="55470"/>
                  </a:lnTo>
                  <a:lnTo>
                    <a:pt x="2253896" y="499235"/>
                  </a:lnTo>
                  <a:lnTo>
                    <a:pt x="2249537" y="520826"/>
                  </a:lnTo>
                  <a:lnTo>
                    <a:pt x="2237649" y="538458"/>
                  </a:lnTo>
                  <a:lnTo>
                    <a:pt x="2220018" y="550346"/>
                  </a:lnTo>
                  <a:lnTo>
                    <a:pt x="2198426" y="554705"/>
                  </a:lnTo>
                  <a:lnTo>
                    <a:pt x="55469" y="554705"/>
                  </a:lnTo>
                  <a:lnTo>
                    <a:pt x="33878" y="550346"/>
                  </a:lnTo>
                  <a:lnTo>
                    <a:pt x="16246" y="538458"/>
                  </a:lnTo>
                  <a:lnTo>
                    <a:pt x="4359" y="520826"/>
                  </a:lnTo>
                  <a:lnTo>
                    <a:pt x="0" y="499235"/>
                  </a:lnTo>
                  <a:lnTo>
                    <a:pt x="0" y="55470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73221" y="3901947"/>
            <a:ext cx="702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Arial"/>
                <a:cs typeface="Arial"/>
              </a:rPr>
              <a:t>Training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90087" y="4421209"/>
            <a:ext cx="2269490" cy="570230"/>
            <a:chOff x="3990087" y="4421209"/>
            <a:chExt cx="2269490" cy="570230"/>
          </a:xfrm>
        </p:grpSpPr>
        <p:sp>
          <p:nvSpPr>
            <p:cNvPr id="27" name="object 27"/>
            <p:cNvSpPr/>
            <p:nvPr/>
          </p:nvSpPr>
          <p:spPr>
            <a:xfrm>
              <a:off x="3997707" y="4428829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2198427" y="0"/>
                  </a:moveTo>
                  <a:lnTo>
                    <a:pt x="55469" y="0"/>
                  </a:lnTo>
                  <a:lnTo>
                    <a:pt x="33878" y="4359"/>
                  </a:lnTo>
                  <a:lnTo>
                    <a:pt x="16246" y="16246"/>
                  </a:lnTo>
                  <a:lnTo>
                    <a:pt x="4359" y="33878"/>
                  </a:lnTo>
                  <a:lnTo>
                    <a:pt x="0" y="55469"/>
                  </a:lnTo>
                  <a:lnTo>
                    <a:pt x="0" y="499235"/>
                  </a:lnTo>
                  <a:lnTo>
                    <a:pt x="4359" y="520827"/>
                  </a:lnTo>
                  <a:lnTo>
                    <a:pt x="16246" y="538458"/>
                  </a:lnTo>
                  <a:lnTo>
                    <a:pt x="33878" y="550346"/>
                  </a:lnTo>
                  <a:lnTo>
                    <a:pt x="55469" y="554705"/>
                  </a:lnTo>
                  <a:lnTo>
                    <a:pt x="2198427" y="554705"/>
                  </a:lnTo>
                  <a:lnTo>
                    <a:pt x="2220018" y="550346"/>
                  </a:lnTo>
                  <a:lnTo>
                    <a:pt x="2237650" y="538458"/>
                  </a:lnTo>
                  <a:lnTo>
                    <a:pt x="2249537" y="520827"/>
                  </a:lnTo>
                  <a:lnTo>
                    <a:pt x="2253896" y="499235"/>
                  </a:lnTo>
                  <a:lnTo>
                    <a:pt x="2253896" y="55469"/>
                  </a:lnTo>
                  <a:lnTo>
                    <a:pt x="2249537" y="33878"/>
                  </a:lnTo>
                  <a:lnTo>
                    <a:pt x="2237650" y="16246"/>
                  </a:lnTo>
                  <a:lnTo>
                    <a:pt x="2220018" y="4359"/>
                  </a:lnTo>
                  <a:lnTo>
                    <a:pt x="2198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7707" y="4428829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0" y="55470"/>
                  </a:moveTo>
                  <a:lnTo>
                    <a:pt x="4359" y="33878"/>
                  </a:lnTo>
                  <a:lnTo>
                    <a:pt x="16246" y="16246"/>
                  </a:lnTo>
                  <a:lnTo>
                    <a:pt x="33878" y="4359"/>
                  </a:lnTo>
                  <a:lnTo>
                    <a:pt x="55469" y="0"/>
                  </a:lnTo>
                  <a:lnTo>
                    <a:pt x="2198426" y="0"/>
                  </a:lnTo>
                  <a:lnTo>
                    <a:pt x="2220018" y="4359"/>
                  </a:lnTo>
                  <a:lnTo>
                    <a:pt x="2237649" y="16246"/>
                  </a:lnTo>
                  <a:lnTo>
                    <a:pt x="2249537" y="33878"/>
                  </a:lnTo>
                  <a:lnTo>
                    <a:pt x="2253896" y="55470"/>
                  </a:lnTo>
                  <a:lnTo>
                    <a:pt x="2253896" y="499235"/>
                  </a:lnTo>
                  <a:lnTo>
                    <a:pt x="2249537" y="520826"/>
                  </a:lnTo>
                  <a:lnTo>
                    <a:pt x="2237649" y="538458"/>
                  </a:lnTo>
                  <a:lnTo>
                    <a:pt x="2220018" y="550346"/>
                  </a:lnTo>
                  <a:lnTo>
                    <a:pt x="2198426" y="554705"/>
                  </a:lnTo>
                  <a:lnTo>
                    <a:pt x="55469" y="554705"/>
                  </a:lnTo>
                  <a:lnTo>
                    <a:pt x="33878" y="550346"/>
                  </a:lnTo>
                  <a:lnTo>
                    <a:pt x="16246" y="538458"/>
                  </a:lnTo>
                  <a:lnTo>
                    <a:pt x="4359" y="520826"/>
                  </a:lnTo>
                  <a:lnTo>
                    <a:pt x="0" y="499235"/>
                  </a:lnTo>
                  <a:lnTo>
                    <a:pt x="0" y="55470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83558" y="4542027"/>
            <a:ext cx="482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"/>
                <a:cs typeface="Arial"/>
              </a:rPr>
              <a:t>Tools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990087" y="5061253"/>
            <a:ext cx="2269490" cy="570230"/>
            <a:chOff x="3990087" y="5061253"/>
            <a:chExt cx="2269490" cy="570230"/>
          </a:xfrm>
        </p:grpSpPr>
        <p:sp>
          <p:nvSpPr>
            <p:cNvPr id="31" name="object 31"/>
            <p:cNvSpPr/>
            <p:nvPr/>
          </p:nvSpPr>
          <p:spPr>
            <a:xfrm>
              <a:off x="3997707" y="5068873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2198427" y="0"/>
                  </a:moveTo>
                  <a:lnTo>
                    <a:pt x="55469" y="0"/>
                  </a:lnTo>
                  <a:lnTo>
                    <a:pt x="33878" y="4359"/>
                  </a:lnTo>
                  <a:lnTo>
                    <a:pt x="16246" y="16246"/>
                  </a:lnTo>
                  <a:lnTo>
                    <a:pt x="4359" y="33879"/>
                  </a:lnTo>
                  <a:lnTo>
                    <a:pt x="0" y="55471"/>
                  </a:lnTo>
                  <a:lnTo>
                    <a:pt x="0" y="499235"/>
                  </a:lnTo>
                  <a:lnTo>
                    <a:pt x="4359" y="520827"/>
                  </a:lnTo>
                  <a:lnTo>
                    <a:pt x="16246" y="538459"/>
                  </a:lnTo>
                  <a:lnTo>
                    <a:pt x="33878" y="550347"/>
                  </a:lnTo>
                  <a:lnTo>
                    <a:pt x="55469" y="554706"/>
                  </a:lnTo>
                  <a:lnTo>
                    <a:pt x="2198427" y="554706"/>
                  </a:lnTo>
                  <a:lnTo>
                    <a:pt x="2220018" y="550347"/>
                  </a:lnTo>
                  <a:lnTo>
                    <a:pt x="2237650" y="538459"/>
                  </a:lnTo>
                  <a:lnTo>
                    <a:pt x="2249537" y="520827"/>
                  </a:lnTo>
                  <a:lnTo>
                    <a:pt x="2253896" y="499235"/>
                  </a:lnTo>
                  <a:lnTo>
                    <a:pt x="2253896" y="55471"/>
                  </a:lnTo>
                  <a:lnTo>
                    <a:pt x="2249537" y="33879"/>
                  </a:lnTo>
                  <a:lnTo>
                    <a:pt x="2237650" y="16246"/>
                  </a:lnTo>
                  <a:lnTo>
                    <a:pt x="2220018" y="4359"/>
                  </a:lnTo>
                  <a:lnTo>
                    <a:pt x="2198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7707" y="5068873"/>
              <a:ext cx="2254250" cy="554990"/>
            </a:xfrm>
            <a:custGeom>
              <a:avLst/>
              <a:gdLst/>
              <a:ahLst/>
              <a:cxnLst/>
              <a:rect l="l" t="t" r="r" b="b"/>
              <a:pathLst>
                <a:path w="2254250" h="554989">
                  <a:moveTo>
                    <a:pt x="0" y="55470"/>
                  </a:moveTo>
                  <a:lnTo>
                    <a:pt x="4359" y="33878"/>
                  </a:lnTo>
                  <a:lnTo>
                    <a:pt x="16246" y="16246"/>
                  </a:lnTo>
                  <a:lnTo>
                    <a:pt x="33878" y="4359"/>
                  </a:lnTo>
                  <a:lnTo>
                    <a:pt x="55469" y="0"/>
                  </a:lnTo>
                  <a:lnTo>
                    <a:pt x="2198426" y="0"/>
                  </a:lnTo>
                  <a:lnTo>
                    <a:pt x="2220018" y="4359"/>
                  </a:lnTo>
                  <a:lnTo>
                    <a:pt x="2237649" y="16246"/>
                  </a:lnTo>
                  <a:lnTo>
                    <a:pt x="2249537" y="33878"/>
                  </a:lnTo>
                  <a:lnTo>
                    <a:pt x="2253896" y="55470"/>
                  </a:lnTo>
                  <a:lnTo>
                    <a:pt x="2253896" y="499235"/>
                  </a:lnTo>
                  <a:lnTo>
                    <a:pt x="2249537" y="520826"/>
                  </a:lnTo>
                  <a:lnTo>
                    <a:pt x="2237649" y="538458"/>
                  </a:lnTo>
                  <a:lnTo>
                    <a:pt x="2220018" y="550346"/>
                  </a:lnTo>
                  <a:lnTo>
                    <a:pt x="2198426" y="554705"/>
                  </a:lnTo>
                  <a:lnTo>
                    <a:pt x="55469" y="554705"/>
                  </a:lnTo>
                  <a:lnTo>
                    <a:pt x="33878" y="550346"/>
                  </a:lnTo>
                  <a:lnTo>
                    <a:pt x="16246" y="538458"/>
                  </a:lnTo>
                  <a:lnTo>
                    <a:pt x="4359" y="520826"/>
                  </a:lnTo>
                  <a:lnTo>
                    <a:pt x="0" y="499235"/>
                  </a:lnTo>
                  <a:lnTo>
                    <a:pt x="0" y="55470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645916" y="5182107"/>
            <a:ext cx="957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Arial"/>
                <a:cs typeface="Arial"/>
              </a:rPr>
              <a:t>Resources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44643" y="2006325"/>
            <a:ext cx="2817495" cy="3808095"/>
          </a:xfrm>
          <a:custGeom>
            <a:avLst/>
            <a:gdLst/>
            <a:ahLst/>
            <a:cxnLst/>
            <a:rect l="l" t="t" r="r" b="b"/>
            <a:pathLst>
              <a:path w="2817495" h="3808095">
                <a:moveTo>
                  <a:pt x="2535635" y="0"/>
                </a:moveTo>
                <a:lnTo>
                  <a:pt x="281736" y="0"/>
                </a:lnTo>
                <a:lnTo>
                  <a:pt x="236037" y="3687"/>
                </a:lnTo>
                <a:lnTo>
                  <a:pt x="192686" y="14363"/>
                </a:lnTo>
                <a:lnTo>
                  <a:pt x="152262" y="31446"/>
                </a:lnTo>
                <a:lnTo>
                  <a:pt x="115347" y="54358"/>
                </a:lnTo>
                <a:lnTo>
                  <a:pt x="82519" y="82518"/>
                </a:lnTo>
                <a:lnTo>
                  <a:pt x="54359" y="115346"/>
                </a:lnTo>
                <a:lnTo>
                  <a:pt x="31447" y="152262"/>
                </a:lnTo>
                <a:lnTo>
                  <a:pt x="14363" y="192686"/>
                </a:lnTo>
                <a:lnTo>
                  <a:pt x="3687" y="236037"/>
                </a:lnTo>
                <a:lnTo>
                  <a:pt x="0" y="281736"/>
                </a:lnTo>
                <a:lnTo>
                  <a:pt x="0" y="3525997"/>
                </a:lnTo>
                <a:lnTo>
                  <a:pt x="3687" y="3571696"/>
                </a:lnTo>
                <a:lnTo>
                  <a:pt x="14363" y="3615048"/>
                </a:lnTo>
                <a:lnTo>
                  <a:pt x="31447" y="3655471"/>
                </a:lnTo>
                <a:lnTo>
                  <a:pt x="54359" y="3692387"/>
                </a:lnTo>
                <a:lnTo>
                  <a:pt x="82519" y="3725215"/>
                </a:lnTo>
                <a:lnTo>
                  <a:pt x="115347" y="3753375"/>
                </a:lnTo>
                <a:lnTo>
                  <a:pt x="152262" y="3776287"/>
                </a:lnTo>
                <a:lnTo>
                  <a:pt x="192686" y="3793371"/>
                </a:lnTo>
                <a:lnTo>
                  <a:pt x="236037" y="3804046"/>
                </a:lnTo>
                <a:lnTo>
                  <a:pt x="281736" y="3807734"/>
                </a:lnTo>
                <a:lnTo>
                  <a:pt x="2535635" y="3807734"/>
                </a:lnTo>
                <a:lnTo>
                  <a:pt x="2581334" y="3804046"/>
                </a:lnTo>
                <a:lnTo>
                  <a:pt x="2624685" y="3793371"/>
                </a:lnTo>
                <a:lnTo>
                  <a:pt x="2665109" y="3776287"/>
                </a:lnTo>
                <a:lnTo>
                  <a:pt x="2702025" y="3753375"/>
                </a:lnTo>
                <a:lnTo>
                  <a:pt x="2734853" y="3725215"/>
                </a:lnTo>
                <a:lnTo>
                  <a:pt x="2763013" y="3692387"/>
                </a:lnTo>
                <a:lnTo>
                  <a:pt x="2785924" y="3655471"/>
                </a:lnTo>
                <a:lnTo>
                  <a:pt x="2803008" y="3615048"/>
                </a:lnTo>
                <a:lnTo>
                  <a:pt x="2813684" y="3571696"/>
                </a:lnTo>
                <a:lnTo>
                  <a:pt x="2817371" y="3525997"/>
                </a:lnTo>
                <a:lnTo>
                  <a:pt x="2817371" y="281736"/>
                </a:lnTo>
                <a:lnTo>
                  <a:pt x="2813684" y="236037"/>
                </a:lnTo>
                <a:lnTo>
                  <a:pt x="2803008" y="192686"/>
                </a:lnTo>
                <a:lnTo>
                  <a:pt x="2785924" y="152262"/>
                </a:lnTo>
                <a:lnTo>
                  <a:pt x="2763013" y="115346"/>
                </a:lnTo>
                <a:lnTo>
                  <a:pt x="2734853" y="82518"/>
                </a:lnTo>
                <a:lnTo>
                  <a:pt x="2702025" y="54358"/>
                </a:lnTo>
                <a:lnTo>
                  <a:pt x="2665109" y="31446"/>
                </a:lnTo>
                <a:lnTo>
                  <a:pt x="2624685" y="14363"/>
                </a:lnTo>
                <a:lnTo>
                  <a:pt x="2581334" y="3687"/>
                </a:lnTo>
                <a:lnTo>
                  <a:pt x="2535635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59859" y="2327148"/>
            <a:ext cx="11849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0" dirty="0">
                <a:latin typeface="Arial"/>
                <a:cs typeface="Arial"/>
              </a:rPr>
              <a:t>Funding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18761" y="3142141"/>
            <a:ext cx="2269490" cy="1163320"/>
            <a:chOff x="7018761" y="3142141"/>
            <a:chExt cx="2269490" cy="1163320"/>
          </a:xfrm>
        </p:grpSpPr>
        <p:sp>
          <p:nvSpPr>
            <p:cNvPr id="37" name="object 37"/>
            <p:cNvSpPr/>
            <p:nvPr/>
          </p:nvSpPr>
          <p:spPr>
            <a:xfrm>
              <a:off x="7026381" y="3149761"/>
              <a:ext cx="2254250" cy="1148080"/>
            </a:xfrm>
            <a:custGeom>
              <a:avLst/>
              <a:gdLst/>
              <a:ahLst/>
              <a:cxnLst/>
              <a:rect l="l" t="t" r="r" b="b"/>
              <a:pathLst>
                <a:path w="2254250" h="1148079">
                  <a:moveTo>
                    <a:pt x="2139088" y="0"/>
                  </a:moveTo>
                  <a:lnTo>
                    <a:pt x="114806" y="0"/>
                  </a:lnTo>
                  <a:lnTo>
                    <a:pt x="70118" y="9022"/>
                  </a:lnTo>
                  <a:lnTo>
                    <a:pt x="33626" y="33626"/>
                  </a:lnTo>
                  <a:lnTo>
                    <a:pt x="9022" y="70118"/>
                  </a:lnTo>
                  <a:lnTo>
                    <a:pt x="0" y="114806"/>
                  </a:lnTo>
                  <a:lnTo>
                    <a:pt x="0" y="1033275"/>
                  </a:lnTo>
                  <a:lnTo>
                    <a:pt x="9022" y="1077963"/>
                  </a:lnTo>
                  <a:lnTo>
                    <a:pt x="33626" y="1114456"/>
                  </a:lnTo>
                  <a:lnTo>
                    <a:pt x="70118" y="1139060"/>
                  </a:lnTo>
                  <a:lnTo>
                    <a:pt x="114806" y="1148082"/>
                  </a:lnTo>
                  <a:lnTo>
                    <a:pt x="2139088" y="1148082"/>
                  </a:lnTo>
                  <a:lnTo>
                    <a:pt x="2183777" y="1139060"/>
                  </a:lnTo>
                  <a:lnTo>
                    <a:pt x="2220270" y="1114456"/>
                  </a:lnTo>
                  <a:lnTo>
                    <a:pt x="2244874" y="1077963"/>
                  </a:lnTo>
                  <a:lnTo>
                    <a:pt x="2253896" y="1033275"/>
                  </a:lnTo>
                  <a:lnTo>
                    <a:pt x="2253896" y="114806"/>
                  </a:lnTo>
                  <a:lnTo>
                    <a:pt x="2244874" y="70118"/>
                  </a:lnTo>
                  <a:lnTo>
                    <a:pt x="2220270" y="33626"/>
                  </a:lnTo>
                  <a:lnTo>
                    <a:pt x="2183777" y="9022"/>
                  </a:lnTo>
                  <a:lnTo>
                    <a:pt x="2139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26381" y="3149761"/>
              <a:ext cx="2254250" cy="1148080"/>
            </a:xfrm>
            <a:custGeom>
              <a:avLst/>
              <a:gdLst/>
              <a:ahLst/>
              <a:cxnLst/>
              <a:rect l="l" t="t" r="r" b="b"/>
              <a:pathLst>
                <a:path w="2254250" h="1148079">
                  <a:moveTo>
                    <a:pt x="0" y="114807"/>
                  </a:moveTo>
                  <a:lnTo>
                    <a:pt x="9022" y="70119"/>
                  </a:lnTo>
                  <a:lnTo>
                    <a:pt x="33626" y="33626"/>
                  </a:lnTo>
                  <a:lnTo>
                    <a:pt x="70119" y="9022"/>
                  </a:lnTo>
                  <a:lnTo>
                    <a:pt x="114807" y="0"/>
                  </a:lnTo>
                  <a:lnTo>
                    <a:pt x="2139089" y="0"/>
                  </a:lnTo>
                  <a:lnTo>
                    <a:pt x="2183777" y="9022"/>
                  </a:lnTo>
                  <a:lnTo>
                    <a:pt x="2220270" y="33626"/>
                  </a:lnTo>
                  <a:lnTo>
                    <a:pt x="2244874" y="70119"/>
                  </a:lnTo>
                  <a:lnTo>
                    <a:pt x="2253896" y="114807"/>
                  </a:lnTo>
                  <a:lnTo>
                    <a:pt x="2253896" y="1033275"/>
                  </a:lnTo>
                  <a:lnTo>
                    <a:pt x="2244874" y="1077964"/>
                  </a:lnTo>
                  <a:lnTo>
                    <a:pt x="2220270" y="1114456"/>
                  </a:lnTo>
                  <a:lnTo>
                    <a:pt x="2183777" y="1139060"/>
                  </a:lnTo>
                  <a:lnTo>
                    <a:pt x="2139089" y="1148083"/>
                  </a:lnTo>
                  <a:lnTo>
                    <a:pt x="114807" y="1148083"/>
                  </a:lnTo>
                  <a:lnTo>
                    <a:pt x="70119" y="1139060"/>
                  </a:lnTo>
                  <a:lnTo>
                    <a:pt x="33626" y="1114456"/>
                  </a:lnTo>
                  <a:lnTo>
                    <a:pt x="9022" y="1077964"/>
                  </a:lnTo>
                  <a:lnTo>
                    <a:pt x="0" y="1033275"/>
                  </a:lnTo>
                  <a:lnTo>
                    <a:pt x="0" y="114807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144162" y="3335020"/>
            <a:ext cx="2018664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260"/>
              </a:spcBef>
            </a:pPr>
            <a:r>
              <a:rPr sz="1600" spc="-45" dirty="0">
                <a:latin typeface="Arial"/>
                <a:cs typeface="Arial"/>
              </a:rPr>
              <a:t>504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(HTCTU)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funding </a:t>
            </a:r>
            <a:r>
              <a:rPr sz="1600" dirty="0">
                <a:latin typeface="Arial"/>
                <a:cs typeface="Arial"/>
              </a:rPr>
              <a:t>from: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Educational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Support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Services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(ESS)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018761" y="4466854"/>
            <a:ext cx="2269490" cy="1163320"/>
            <a:chOff x="7018761" y="4466854"/>
            <a:chExt cx="2269490" cy="1163320"/>
          </a:xfrm>
        </p:grpSpPr>
        <p:sp>
          <p:nvSpPr>
            <p:cNvPr id="41" name="object 41"/>
            <p:cNvSpPr/>
            <p:nvPr/>
          </p:nvSpPr>
          <p:spPr>
            <a:xfrm>
              <a:off x="7026381" y="4474474"/>
              <a:ext cx="2254250" cy="1148080"/>
            </a:xfrm>
            <a:custGeom>
              <a:avLst/>
              <a:gdLst/>
              <a:ahLst/>
              <a:cxnLst/>
              <a:rect l="l" t="t" r="r" b="b"/>
              <a:pathLst>
                <a:path w="2254250" h="1148079">
                  <a:moveTo>
                    <a:pt x="2139088" y="0"/>
                  </a:moveTo>
                  <a:lnTo>
                    <a:pt x="114806" y="0"/>
                  </a:lnTo>
                  <a:lnTo>
                    <a:pt x="70118" y="9022"/>
                  </a:lnTo>
                  <a:lnTo>
                    <a:pt x="33626" y="33626"/>
                  </a:lnTo>
                  <a:lnTo>
                    <a:pt x="9022" y="70118"/>
                  </a:lnTo>
                  <a:lnTo>
                    <a:pt x="0" y="114806"/>
                  </a:lnTo>
                  <a:lnTo>
                    <a:pt x="0" y="1033275"/>
                  </a:lnTo>
                  <a:lnTo>
                    <a:pt x="9022" y="1077963"/>
                  </a:lnTo>
                  <a:lnTo>
                    <a:pt x="33626" y="1114456"/>
                  </a:lnTo>
                  <a:lnTo>
                    <a:pt x="70118" y="1139060"/>
                  </a:lnTo>
                  <a:lnTo>
                    <a:pt x="114806" y="1148082"/>
                  </a:lnTo>
                  <a:lnTo>
                    <a:pt x="2139088" y="1148082"/>
                  </a:lnTo>
                  <a:lnTo>
                    <a:pt x="2183777" y="1139060"/>
                  </a:lnTo>
                  <a:lnTo>
                    <a:pt x="2220270" y="1114456"/>
                  </a:lnTo>
                  <a:lnTo>
                    <a:pt x="2244874" y="1077963"/>
                  </a:lnTo>
                  <a:lnTo>
                    <a:pt x="2253896" y="1033275"/>
                  </a:lnTo>
                  <a:lnTo>
                    <a:pt x="2253896" y="114806"/>
                  </a:lnTo>
                  <a:lnTo>
                    <a:pt x="2244874" y="70118"/>
                  </a:lnTo>
                  <a:lnTo>
                    <a:pt x="2220270" y="33626"/>
                  </a:lnTo>
                  <a:lnTo>
                    <a:pt x="2183777" y="9022"/>
                  </a:lnTo>
                  <a:lnTo>
                    <a:pt x="2139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26381" y="4474474"/>
              <a:ext cx="2254250" cy="1148080"/>
            </a:xfrm>
            <a:custGeom>
              <a:avLst/>
              <a:gdLst/>
              <a:ahLst/>
              <a:cxnLst/>
              <a:rect l="l" t="t" r="r" b="b"/>
              <a:pathLst>
                <a:path w="2254250" h="1148079">
                  <a:moveTo>
                    <a:pt x="0" y="114807"/>
                  </a:moveTo>
                  <a:lnTo>
                    <a:pt x="9022" y="70119"/>
                  </a:lnTo>
                  <a:lnTo>
                    <a:pt x="33626" y="33626"/>
                  </a:lnTo>
                  <a:lnTo>
                    <a:pt x="70119" y="9022"/>
                  </a:lnTo>
                  <a:lnTo>
                    <a:pt x="114807" y="0"/>
                  </a:lnTo>
                  <a:lnTo>
                    <a:pt x="2139089" y="0"/>
                  </a:lnTo>
                  <a:lnTo>
                    <a:pt x="2183777" y="9022"/>
                  </a:lnTo>
                  <a:lnTo>
                    <a:pt x="2220270" y="33626"/>
                  </a:lnTo>
                  <a:lnTo>
                    <a:pt x="2244874" y="70119"/>
                  </a:lnTo>
                  <a:lnTo>
                    <a:pt x="2253896" y="114807"/>
                  </a:lnTo>
                  <a:lnTo>
                    <a:pt x="2253896" y="1033275"/>
                  </a:lnTo>
                  <a:lnTo>
                    <a:pt x="2244874" y="1077964"/>
                  </a:lnTo>
                  <a:lnTo>
                    <a:pt x="2220270" y="1114456"/>
                  </a:lnTo>
                  <a:lnTo>
                    <a:pt x="2183777" y="1139060"/>
                  </a:lnTo>
                  <a:lnTo>
                    <a:pt x="2139089" y="1148083"/>
                  </a:lnTo>
                  <a:lnTo>
                    <a:pt x="114807" y="1148083"/>
                  </a:lnTo>
                  <a:lnTo>
                    <a:pt x="70119" y="1139060"/>
                  </a:lnTo>
                  <a:lnTo>
                    <a:pt x="33626" y="1114456"/>
                  </a:lnTo>
                  <a:lnTo>
                    <a:pt x="9022" y="1077964"/>
                  </a:lnTo>
                  <a:lnTo>
                    <a:pt x="0" y="1033275"/>
                  </a:lnTo>
                  <a:lnTo>
                    <a:pt x="0" y="114807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229481" y="4548123"/>
            <a:ext cx="1847850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250"/>
              </a:spcBef>
            </a:pPr>
            <a:r>
              <a:rPr sz="1600" spc="-45" dirty="0">
                <a:latin typeface="Arial"/>
                <a:cs typeface="Arial"/>
              </a:rPr>
              <a:t>508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funding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from: </a:t>
            </a:r>
            <a:r>
              <a:rPr sz="1600" spc="-10" dirty="0">
                <a:latin typeface="Arial"/>
                <a:cs typeface="Arial"/>
              </a:rPr>
              <a:t>Information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Security, </a:t>
            </a:r>
            <a:r>
              <a:rPr sz="1600" spc="-60" dirty="0">
                <a:latin typeface="Arial"/>
                <a:cs typeface="Arial"/>
              </a:rPr>
              <a:t>Technology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Innovation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(ISTI)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55850" y="6096346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0" dirty="0">
                <a:solidFill>
                  <a:srgbClr val="53575A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320" y="4221260"/>
            <a:ext cx="9763760" cy="1487170"/>
            <a:chOff x="147320" y="4221260"/>
            <a:chExt cx="9763760" cy="1487170"/>
          </a:xfrm>
        </p:grpSpPr>
        <p:sp>
          <p:nvSpPr>
            <p:cNvPr id="3" name="object 3"/>
            <p:cNvSpPr/>
            <p:nvPr/>
          </p:nvSpPr>
          <p:spPr>
            <a:xfrm>
              <a:off x="1122435" y="4228880"/>
              <a:ext cx="2451735" cy="1471295"/>
            </a:xfrm>
            <a:custGeom>
              <a:avLst/>
              <a:gdLst/>
              <a:ahLst/>
              <a:cxnLst/>
              <a:rect l="l" t="t" r="r" b="b"/>
              <a:pathLst>
                <a:path w="2451735" h="1471295">
                  <a:moveTo>
                    <a:pt x="2451417" y="0"/>
                  </a:moveTo>
                  <a:lnTo>
                    <a:pt x="0" y="0"/>
                  </a:lnTo>
                  <a:lnTo>
                    <a:pt x="0" y="1470850"/>
                  </a:lnTo>
                  <a:lnTo>
                    <a:pt x="2451417" y="1470850"/>
                  </a:lnTo>
                  <a:lnTo>
                    <a:pt x="2451417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2435" y="4228880"/>
              <a:ext cx="2451735" cy="1471295"/>
            </a:xfrm>
            <a:custGeom>
              <a:avLst/>
              <a:gdLst/>
              <a:ahLst/>
              <a:cxnLst/>
              <a:rect l="l" t="t" r="r" b="b"/>
              <a:pathLst>
                <a:path w="2451735" h="1471295">
                  <a:moveTo>
                    <a:pt x="0" y="0"/>
                  </a:moveTo>
                  <a:lnTo>
                    <a:pt x="2451416" y="0"/>
                  </a:lnTo>
                  <a:lnTo>
                    <a:pt x="2451416" y="1470849"/>
                  </a:lnTo>
                  <a:lnTo>
                    <a:pt x="0" y="147084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8145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Other</a:t>
            </a:r>
            <a:r>
              <a:rPr b="0" spc="-12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Training</a:t>
            </a:r>
            <a:r>
              <a:rPr b="0" spc="-5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by</a:t>
            </a:r>
            <a:r>
              <a:rPr b="0" spc="-5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2F6D"/>
                </a:solidFill>
                <a:latin typeface="Arial"/>
                <a:cs typeface="Arial"/>
              </a:rPr>
              <a:t>CCCAC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2435" y="2512888"/>
            <a:ext cx="2451735" cy="1471295"/>
          </a:xfrm>
          <a:prstGeom prst="rect">
            <a:avLst/>
          </a:prstGeom>
          <a:solidFill>
            <a:srgbClr val="156082"/>
          </a:solidFill>
        </p:spPr>
        <p:txBody>
          <a:bodyPr vert="horz" wrap="square" lIns="0" tIns="95885" rIns="0" bIns="0" rtlCol="0">
            <a:spAutoFit/>
          </a:bodyPr>
          <a:lstStyle/>
          <a:p>
            <a:pPr marL="207010" marR="197485" algn="ctr">
              <a:lnSpc>
                <a:spcPct val="90000"/>
              </a:lnSpc>
              <a:spcBef>
                <a:spcPts val="755"/>
              </a:spcBef>
            </a:pP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30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3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self-paced courses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8994" y="2512888"/>
            <a:ext cx="2451735" cy="1471295"/>
          </a:xfrm>
          <a:prstGeom prst="rect">
            <a:avLst/>
          </a:prstGeom>
          <a:solidFill>
            <a:srgbClr val="156082"/>
          </a:solidFill>
        </p:spPr>
        <p:txBody>
          <a:bodyPr vert="horz" wrap="square" lIns="0" tIns="342900" rIns="0" bIns="0" rtlCol="0">
            <a:spAutoFit/>
          </a:bodyPr>
          <a:lstStyle/>
          <a:p>
            <a:pPr marL="473075" marR="267970" indent="-198755">
              <a:lnSpc>
                <a:spcPts val="3000"/>
              </a:lnSpc>
              <a:spcBef>
                <a:spcPts val="27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One-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hour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webinars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5551" y="2512888"/>
            <a:ext cx="2451735" cy="1471295"/>
          </a:xfrm>
          <a:prstGeom prst="rect">
            <a:avLst/>
          </a:prstGeom>
          <a:solidFill>
            <a:srgbClr val="156082"/>
          </a:solidFill>
        </p:spPr>
        <p:txBody>
          <a:bodyPr vert="horz" wrap="square" lIns="0" tIns="140335" rIns="0" bIns="0" rtlCol="0">
            <a:spAutoFit/>
          </a:bodyPr>
          <a:lstStyle/>
          <a:p>
            <a:pPr marL="452755" marR="442595" algn="ctr">
              <a:lnSpc>
                <a:spcPct val="85000"/>
              </a:lnSpc>
              <a:spcBef>
                <a:spcPts val="110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ACMM</a:t>
            </a:r>
            <a:r>
              <a:rPr sz="3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person training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5488" y="4288028"/>
            <a:ext cx="2048510" cy="12598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algn="ctr">
              <a:lnSpc>
                <a:spcPct val="85000"/>
              </a:lnSpc>
              <a:spcBef>
                <a:spcPts val="64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selected topics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1373" y="4221260"/>
            <a:ext cx="2466975" cy="1486535"/>
            <a:chOff x="3811373" y="4221260"/>
            <a:chExt cx="2466975" cy="1486535"/>
          </a:xfrm>
        </p:grpSpPr>
        <p:sp>
          <p:nvSpPr>
            <p:cNvPr id="11" name="object 11"/>
            <p:cNvSpPr/>
            <p:nvPr/>
          </p:nvSpPr>
          <p:spPr>
            <a:xfrm>
              <a:off x="3818993" y="4228880"/>
              <a:ext cx="2451735" cy="1471295"/>
            </a:xfrm>
            <a:custGeom>
              <a:avLst/>
              <a:gdLst/>
              <a:ahLst/>
              <a:cxnLst/>
              <a:rect l="l" t="t" r="r" b="b"/>
              <a:pathLst>
                <a:path w="2451735" h="1471295">
                  <a:moveTo>
                    <a:pt x="2451417" y="0"/>
                  </a:moveTo>
                  <a:lnTo>
                    <a:pt x="0" y="0"/>
                  </a:lnTo>
                  <a:lnTo>
                    <a:pt x="0" y="1470850"/>
                  </a:lnTo>
                  <a:lnTo>
                    <a:pt x="2451417" y="1470850"/>
                  </a:lnTo>
                  <a:lnTo>
                    <a:pt x="2451417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8993" y="4228880"/>
              <a:ext cx="2451735" cy="1471295"/>
            </a:xfrm>
            <a:custGeom>
              <a:avLst/>
              <a:gdLst/>
              <a:ahLst/>
              <a:cxnLst/>
              <a:rect l="l" t="t" r="r" b="b"/>
              <a:pathLst>
                <a:path w="2451735" h="1471295">
                  <a:moveTo>
                    <a:pt x="0" y="0"/>
                  </a:moveTo>
                  <a:lnTo>
                    <a:pt x="2451416" y="0"/>
                  </a:lnTo>
                  <a:lnTo>
                    <a:pt x="2451416" y="1470849"/>
                  </a:lnTo>
                  <a:lnTo>
                    <a:pt x="0" y="147084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43815" y="4288028"/>
            <a:ext cx="1804035" cy="12598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algn="ctr">
              <a:lnSpc>
                <a:spcPct val="85000"/>
              </a:lnSpc>
              <a:spcBef>
                <a:spcPts val="64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3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all-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workshop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07932" y="4221260"/>
            <a:ext cx="2466975" cy="1486535"/>
            <a:chOff x="6507932" y="4221260"/>
            <a:chExt cx="2466975" cy="1486535"/>
          </a:xfrm>
        </p:grpSpPr>
        <p:sp>
          <p:nvSpPr>
            <p:cNvPr id="15" name="object 15"/>
            <p:cNvSpPr/>
            <p:nvPr/>
          </p:nvSpPr>
          <p:spPr>
            <a:xfrm>
              <a:off x="6515552" y="4228880"/>
              <a:ext cx="2451735" cy="1471295"/>
            </a:xfrm>
            <a:custGeom>
              <a:avLst/>
              <a:gdLst/>
              <a:ahLst/>
              <a:cxnLst/>
              <a:rect l="l" t="t" r="r" b="b"/>
              <a:pathLst>
                <a:path w="2451734" h="1471295">
                  <a:moveTo>
                    <a:pt x="2451417" y="0"/>
                  </a:moveTo>
                  <a:lnTo>
                    <a:pt x="0" y="0"/>
                  </a:lnTo>
                  <a:lnTo>
                    <a:pt x="0" y="1470850"/>
                  </a:lnTo>
                  <a:lnTo>
                    <a:pt x="2451417" y="1470850"/>
                  </a:lnTo>
                  <a:lnTo>
                    <a:pt x="2451417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552" y="4228880"/>
              <a:ext cx="2451735" cy="1471295"/>
            </a:xfrm>
            <a:custGeom>
              <a:avLst/>
              <a:gdLst/>
              <a:ahLst/>
              <a:cxnLst/>
              <a:rect l="l" t="t" r="r" b="b"/>
              <a:pathLst>
                <a:path w="2451734" h="1471295">
                  <a:moveTo>
                    <a:pt x="0" y="0"/>
                  </a:moveTo>
                  <a:lnTo>
                    <a:pt x="2451416" y="0"/>
                  </a:lnTo>
                  <a:lnTo>
                    <a:pt x="2451416" y="1470849"/>
                  </a:lnTo>
                  <a:lnTo>
                    <a:pt x="0" y="147084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13424" y="4470907"/>
            <a:ext cx="2058035" cy="8915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63880" marR="5080" indent="-551180">
              <a:lnSpc>
                <a:spcPts val="3220"/>
              </a:lnSpc>
              <a:spcBef>
                <a:spcPts val="525"/>
              </a:spcBef>
            </a:pP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Conference/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5850" y="6096346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0" dirty="0">
                <a:solidFill>
                  <a:srgbClr val="53575A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b="0" spc="-100" dirty="0">
                <a:solidFill>
                  <a:srgbClr val="002F6D"/>
                </a:solidFill>
                <a:latin typeface="Arial"/>
                <a:cs typeface="Arial"/>
              </a:rPr>
              <a:t>Accessibility</a:t>
            </a:r>
            <a:r>
              <a:rPr b="0" spc="-220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120" dirty="0">
                <a:solidFill>
                  <a:srgbClr val="002F6D"/>
                </a:solidFill>
                <a:latin typeface="Arial"/>
                <a:cs typeface="Arial"/>
              </a:rPr>
              <a:t>Capability</a:t>
            </a:r>
            <a:r>
              <a:rPr b="0" spc="-21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120" dirty="0">
                <a:solidFill>
                  <a:srgbClr val="002F6D"/>
                </a:solidFill>
                <a:latin typeface="Arial"/>
                <a:cs typeface="Arial"/>
              </a:rPr>
              <a:t>Maturity</a:t>
            </a:r>
            <a:r>
              <a:rPr b="0" spc="-220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60" dirty="0">
                <a:solidFill>
                  <a:srgbClr val="002F6D"/>
                </a:solidFill>
                <a:latin typeface="Arial"/>
                <a:cs typeface="Arial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4040" y="2694940"/>
            <a:ext cx="38900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90" dirty="0">
                <a:latin typeface="Arial"/>
                <a:cs typeface="Arial"/>
              </a:rPr>
              <a:t>Seven </a:t>
            </a:r>
            <a:r>
              <a:rPr sz="2200" spc="-25" dirty="0">
                <a:latin typeface="Arial"/>
                <a:cs typeface="Arial"/>
              </a:rPr>
              <a:t>Goals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89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Milestones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800" y="3031743"/>
            <a:ext cx="4279900" cy="22536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377825" algn="l"/>
              </a:tabLst>
            </a:pPr>
            <a:r>
              <a:rPr sz="1900" spc="-90" dirty="0">
                <a:latin typeface="Arial"/>
                <a:cs typeface="Arial"/>
              </a:rPr>
              <a:t>Governance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and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Strategic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Planning</a:t>
            </a:r>
            <a:endParaRPr sz="19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77825" algn="l"/>
              </a:tabLst>
            </a:pPr>
            <a:r>
              <a:rPr sz="1900" spc="-45" dirty="0">
                <a:latin typeface="Arial"/>
                <a:cs typeface="Arial"/>
              </a:rPr>
              <a:t>Educational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Materials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and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Technology</a:t>
            </a:r>
            <a:endParaRPr sz="19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77825" algn="l"/>
              </a:tabLst>
            </a:pPr>
            <a:r>
              <a:rPr sz="1900" spc="-95" dirty="0">
                <a:latin typeface="Arial"/>
                <a:cs typeface="Arial"/>
              </a:rPr>
              <a:t>Websites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and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Applications</a:t>
            </a:r>
            <a:endParaRPr sz="19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77825" algn="l"/>
              </a:tabLst>
            </a:pPr>
            <a:r>
              <a:rPr sz="1900" spc="-30" dirty="0">
                <a:latin typeface="Arial"/>
                <a:cs typeface="Arial"/>
              </a:rPr>
              <a:t>Digital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Content</a:t>
            </a:r>
            <a:endParaRPr sz="19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377825" algn="l"/>
              </a:tabLst>
            </a:pPr>
            <a:r>
              <a:rPr sz="1900" spc="-155" dirty="0">
                <a:latin typeface="Arial"/>
                <a:cs typeface="Arial"/>
              </a:rPr>
              <a:t>ICT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Procurement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and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Adoption</a:t>
            </a:r>
            <a:endParaRPr sz="19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377825" algn="l"/>
              </a:tabLst>
            </a:pPr>
            <a:r>
              <a:rPr sz="1900" spc="-10" dirty="0">
                <a:latin typeface="Arial"/>
                <a:cs typeface="Arial"/>
              </a:rPr>
              <a:t>Training</a:t>
            </a:r>
            <a:endParaRPr sz="19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77825" algn="l"/>
              </a:tabLst>
            </a:pPr>
            <a:r>
              <a:rPr sz="1900" spc="-10" dirty="0">
                <a:latin typeface="Arial"/>
                <a:cs typeface="Arial"/>
              </a:rPr>
              <a:t>Culture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75338" y="2820587"/>
            <a:ext cx="1280160" cy="1919605"/>
          </a:xfrm>
          <a:custGeom>
            <a:avLst/>
            <a:gdLst/>
            <a:ahLst/>
            <a:cxnLst/>
            <a:rect l="l" t="t" r="r" b="b"/>
            <a:pathLst>
              <a:path w="1280159" h="1919604">
                <a:moveTo>
                  <a:pt x="0" y="0"/>
                </a:moveTo>
                <a:lnTo>
                  <a:pt x="0" y="1279626"/>
                </a:lnTo>
                <a:lnTo>
                  <a:pt x="1108189" y="1919439"/>
                </a:lnTo>
                <a:lnTo>
                  <a:pt x="1133160" y="1874094"/>
                </a:lnTo>
                <a:lnTo>
                  <a:pt x="1156226" y="1827882"/>
                </a:lnTo>
                <a:lnTo>
                  <a:pt x="1177372" y="1780863"/>
                </a:lnTo>
                <a:lnTo>
                  <a:pt x="1196581" y="1733098"/>
                </a:lnTo>
                <a:lnTo>
                  <a:pt x="1213837" y="1684647"/>
                </a:lnTo>
                <a:lnTo>
                  <a:pt x="1229124" y="1635571"/>
                </a:lnTo>
                <a:lnTo>
                  <a:pt x="1242425" y="1585931"/>
                </a:lnTo>
                <a:lnTo>
                  <a:pt x="1253724" y="1535786"/>
                </a:lnTo>
                <a:lnTo>
                  <a:pt x="1263006" y="1485199"/>
                </a:lnTo>
                <a:lnTo>
                  <a:pt x="1270253" y="1434228"/>
                </a:lnTo>
                <a:lnTo>
                  <a:pt x="1275449" y="1382936"/>
                </a:lnTo>
                <a:lnTo>
                  <a:pt x="1278579" y="1331381"/>
                </a:lnTo>
                <a:lnTo>
                  <a:pt x="1279626" y="1279626"/>
                </a:lnTo>
                <a:lnTo>
                  <a:pt x="1278743" y="1231653"/>
                </a:lnTo>
                <a:lnTo>
                  <a:pt x="1276116" y="1184126"/>
                </a:lnTo>
                <a:lnTo>
                  <a:pt x="1271775" y="1137075"/>
                </a:lnTo>
                <a:lnTo>
                  <a:pt x="1265752" y="1090532"/>
                </a:lnTo>
                <a:lnTo>
                  <a:pt x="1258076" y="1044528"/>
                </a:lnTo>
                <a:lnTo>
                  <a:pt x="1248780" y="999092"/>
                </a:lnTo>
                <a:lnTo>
                  <a:pt x="1237893" y="954257"/>
                </a:lnTo>
                <a:lnTo>
                  <a:pt x="1225448" y="910053"/>
                </a:lnTo>
                <a:lnTo>
                  <a:pt x="1211474" y="866511"/>
                </a:lnTo>
                <a:lnTo>
                  <a:pt x="1196004" y="823662"/>
                </a:lnTo>
                <a:lnTo>
                  <a:pt x="1179067" y="781538"/>
                </a:lnTo>
                <a:lnTo>
                  <a:pt x="1160694" y="740168"/>
                </a:lnTo>
                <a:lnTo>
                  <a:pt x="1140918" y="699584"/>
                </a:lnTo>
                <a:lnTo>
                  <a:pt x="1119767" y="659817"/>
                </a:lnTo>
                <a:lnTo>
                  <a:pt x="1097275" y="620897"/>
                </a:lnTo>
                <a:lnTo>
                  <a:pt x="1073470" y="582856"/>
                </a:lnTo>
                <a:lnTo>
                  <a:pt x="1048385" y="545725"/>
                </a:lnTo>
                <a:lnTo>
                  <a:pt x="1022050" y="509534"/>
                </a:lnTo>
                <a:lnTo>
                  <a:pt x="994497" y="474314"/>
                </a:lnTo>
                <a:lnTo>
                  <a:pt x="965755" y="440097"/>
                </a:lnTo>
                <a:lnTo>
                  <a:pt x="935857" y="406913"/>
                </a:lnTo>
                <a:lnTo>
                  <a:pt x="904832" y="374793"/>
                </a:lnTo>
                <a:lnTo>
                  <a:pt x="872712" y="343769"/>
                </a:lnTo>
                <a:lnTo>
                  <a:pt x="839529" y="313870"/>
                </a:lnTo>
                <a:lnTo>
                  <a:pt x="805311" y="285129"/>
                </a:lnTo>
                <a:lnTo>
                  <a:pt x="770092" y="257575"/>
                </a:lnTo>
                <a:lnTo>
                  <a:pt x="733901" y="231240"/>
                </a:lnTo>
                <a:lnTo>
                  <a:pt x="696770" y="206155"/>
                </a:lnTo>
                <a:lnTo>
                  <a:pt x="658729" y="182351"/>
                </a:lnTo>
                <a:lnTo>
                  <a:pt x="619809" y="159858"/>
                </a:lnTo>
                <a:lnTo>
                  <a:pt x="580042" y="138708"/>
                </a:lnTo>
                <a:lnTo>
                  <a:pt x="539458" y="118931"/>
                </a:lnTo>
                <a:lnTo>
                  <a:pt x="498088" y="100559"/>
                </a:lnTo>
                <a:lnTo>
                  <a:pt x="455963" y="83622"/>
                </a:lnTo>
                <a:lnTo>
                  <a:pt x="413114" y="68151"/>
                </a:lnTo>
                <a:lnTo>
                  <a:pt x="369573" y="54178"/>
                </a:lnTo>
                <a:lnTo>
                  <a:pt x="325369" y="41732"/>
                </a:lnTo>
                <a:lnTo>
                  <a:pt x="280533" y="30846"/>
                </a:lnTo>
                <a:lnTo>
                  <a:pt x="235098" y="21549"/>
                </a:lnTo>
                <a:lnTo>
                  <a:pt x="189093" y="13874"/>
                </a:lnTo>
                <a:lnTo>
                  <a:pt x="142550" y="7850"/>
                </a:lnTo>
                <a:lnTo>
                  <a:pt x="95500" y="3509"/>
                </a:lnTo>
                <a:lnTo>
                  <a:pt x="47972" y="882"/>
                </a:lnTo>
                <a:lnTo>
                  <a:pt x="0" y="0"/>
                </a:lnTo>
                <a:close/>
              </a:path>
            </a:pathLst>
          </a:custGeom>
          <a:solidFill>
            <a:srgbClr val="156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93737" y="3578859"/>
            <a:ext cx="415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06822" y="4183995"/>
            <a:ext cx="2232025" cy="1295400"/>
            <a:chOff x="7006822" y="4183995"/>
            <a:chExt cx="2232025" cy="1295400"/>
          </a:xfrm>
        </p:grpSpPr>
        <p:sp>
          <p:nvSpPr>
            <p:cNvPr id="8" name="object 8"/>
            <p:cNvSpPr/>
            <p:nvPr/>
          </p:nvSpPr>
          <p:spPr>
            <a:xfrm>
              <a:off x="7014442" y="4191616"/>
              <a:ext cx="2216785" cy="1280160"/>
            </a:xfrm>
            <a:custGeom>
              <a:avLst/>
              <a:gdLst/>
              <a:ahLst/>
              <a:cxnLst/>
              <a:rect l="l" t="t" r="r" b="b"/>
              <a:pathLst>
                <a:path w="2216784" h="1280160">
                  <a:moveTo>
                    <a:pt x="1108188" y="0"/>
                  </a:moveTo>
                  <a:lnTo>
                    <a:pt x="0" y="639813"/>
                  </a:lnTo>
                  <a:lnTo>
                    <a:pt x="26784" y="684111"/>
                  </a:lnTo>
                  <a:lnTo>
                    <a:pt x="55272" y="727193"/>
                  </a:lnTo>
                  <a:lnTo>
                    <a:pt x="85418" y="769015"/>
                  </a:lnTo>
                  <a:lnTo>
                    <a:pt x="117180" y="809534"/>
                  </a:lnTo>
                  <a:lnTo>
                    <a:pt x="150511" y="848703"/>
                  </a:lnTo>
                  <a:lnTo>
                    <a:pt x="185369" y="886480"/>
                  </a:lnTo>
                  <a:lnTo>
                    <a:pt x="221708" y="922819"/>
                  </a:lnTo>
                  <a:lnTo>
                    <a:pt x="259485" y="957677"/>
                  </a:lnTo>
                  <a:lnTo>
                    <a:pt x="298654" y="991008"/>
                  </a:lnTo>
                  <a:lnTo>
                    <a:pt x="339172" y="1022770"/>
                  </a:lnTo>
                  <a:lnTo>
                    <a:pt x="380995" y="1052917"/>
                  </a:lnTo>
                  <a:lnTo>
                    <a:pt x="424077" y="1081404"/>
                  </a:lnTo>
                  <a:lnTo>
                    <a:pt x="468375" y="1108189"/>
                  </a:lnTo>
                  <a:lnTo>
                    <a:pt x="510362" y="1131411"/>
                  </a:lnTo>
                  <a:lnTo>
                    <a:pt x="552836" y="1152899"/>
                  </a:lnTo>
                  <a:lnTo>
                    <a:pt x="595753" y="1172665"/>
                  </a:lnTo>
                  <a:lnTo>
                    <a:pt x="639073" y="1190720"/>
                  </a:lnTo>
                  <a:lnTo>
                    <a:pt x="682752" y="1207075"/>
                  </a:lnTo>
                  <a:lnTo>
                    <a:pt x="726748" y="1221742"/>
                  </a:lnTo>
                  <a:lnTo>
                    <a:pt x="771020" y="1234732"/>
                  </a:lnTo>
                  <a:lnTo>
                    <a:pt x="815524" y="1246055"/>
                  </a:lnTo>
                  <a:lnTo>
                    <a:pt x="860219" y="1255725"/>
                  </a:lnTo>
                  <a:lnTo>
                    <a:pt x="905063" y="1263751"/>
                  </a:lnTo>
                  <a:lnTo>
                    <a:pt x="950012" y="1270146"/>
                  </a:lnTo>
                  <a:lnTo>
                    <a:pt x="995026" y="1274920"/>
                  </a:lnTo>
                  <a:lnTo>
                    <a:pt x="1040061" y="1278085"/>
                  </a:lnTo>
                  <a:lnTo>
                    <a:pt x="1085076" y="1279652"/>
                  </a:lnTo>
                  <a:lnTo>
                    <a:pt x="1130027" y="1279632"/>
                  </a:lnTo>
                  <a:lnTo>
                    <a:pt x="1174874" y="1278037"/>
                  </a:lnTo>
                  <a:lnTo>
                    <a:pt x="1219573" y="1274879"/>
                  </a:lnTo>
                  <a:lnTo>
                    <a:pt x="1264083" y="1270168"/>
                  </a:lnTo>
                  <a:lnTo>
                    <a:pt x="1308361" y="1263915"/>
                  </a:lnTo>
                  <a:lnTo>
                    <a:pt x="1352364" y="1256133"/>
                  </a:lnTo>
                  <a:lnTo>
                    <a:pt x="1396052" y="1246832"/>
                  </a:lnTo>
                  <a:lnTo>
                    <a:pt x="1439380" y="1236024"/>
                  </a:lnTo>
                  <a:lnTo>
                    <a:pt x="1482308" y="1223719"/>
                  </a:lnTo>
                  <a:lnTo>
                    <a:pt x="1524793" y="1209931"/>
                  </a:lnTo>
                  <a:lnTo>
                    <a:pt x="1566793" y="1194669"/>
                  </a:lnTo>
                  <a:lnTo>
                    <a:pt x="1608265" y="1177944"/>
                  </a:lnTo>
                  <a:lnTo>
                    <a:pt x="1649167" y="1159770"/>
                  </a:lnTo>
                  <a:lnTo>
                    <a:pt x="1689457" y="1140155"/>
                  </a:lnTo>
                  <a:lnTo>
                    <a:pt x="1729092" y="1119113"/>
                  </a:lnTo>
                  <a:lnTo>
                    <a:pt x="1768031" y="1096654"/>
                  </a:lnTo>
                  <a:lnTo>
                    <a:pt x="1806232" y="1072790"/>
                  </a:lnTo>
                  <a:lnTo>
                    <a:pt x="1843651" y="1047531"/>
                  </a:lnTo>
                  <a:lnTo>
                    <a:pt x="1880247" y="1020890"/>
                  </a:lnTo>
                  <a:lnTo>
                    <a:pt x="1915977" y="992878"/>
                  </a:lnTo>
                  <a:lnTo>
                    <a:pt x="1950799" y="963505"/>
                  </a:lnTo>
                  <a:lnTo>
                    <a:pt x="1984672" y="932783"/>
                  </a:lnTo>
                  <a:lnTo>
                    <a:pt x="2017552" y="900724"/>
                  </a:lnTo>
                  <a:lnTo>
                    <a:pt x="2049397" y="867339"/>
                  </a:lnTo>
                  <a:lnTo>
                    <a:pt x="2080166" y="832639"/>
                  </a:lnTo>
                  <a:lnTo>
                    <a:pt x="2109815" y="796636"/>
                  </a:lnTo>
                  <a:lnTo>
                    <a:pt x="2138304" y="759340"/>
                  </a:lnTo>
                  <a:lnTo>
                    <a:pt x="2165588" y="720763"/>
                  </a:lnTo>
                  <a:lnTo>
                    <a:pt x="2191627" y="680917"/>
                  </a:lnTo>
                  <a:lnTo>
                    <a:pt x="2216378" y="639813"/>
                  </a:lnTo>
                  <a:lnTo>
                    <a:pt x="110818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4442" y="4191615"/>
              <a:ext cx="2216785" cy="1280160"/>
            </a:xfrm>
            <a:custGeom>
              <a:avLst/>
              <a:gdLst/>
              <a:ahLst/>
              <a:cxnLst/>
              <a:rect l="l" t="t" r="r" b="b"/>
              <a:pathLst>
                <a:path w="2216784" h="1280160">
                  <a:moveTo>
                    <a:pt x="2216377" y="639812"/>
                  </a:moveTo>
                  <a:lnTo>
                    <a:pt x="2191627" y="680917"/>
                  </a:lnTo>
                  <a:lnTo>
                    <a:pt x="2165588" y="720763"/>
                  </a:lnTo>
                  <a:lnTo>
                    <a:pt x="2138303" y="759339"/>
                  </a:lnTo>
                  <a:lnTo>
                    <a:pt x="2109815" y="796635"/>
                  </a:lnTo>
                  <a:lnTo>
                    <a:pt x="2080165" y="832639"/>
                  </a:lnTo>
                  <a:lnTo>
                    <a:pt x="2049397" y="867339"/>
                  </a:lnTo>
                  <a:lnTo>
                    <a:pt x="2017551" y="900724"/>
                  </a:lnTo>
                  <a:lnTo>
                    <a:pt x="1984671" y="932783"/>
                  </a:lnTo>
                  <a:lnTo>
                    <a:pt x="1950799" y="963504"/>
                  </a:lnTo>
                  <a:lnTo>
                    <a:pt x="1915976" y="992877"/>
                  </a:lnTo>
                  <a:lnTo>
                    <a:pt x="1880246" y="1020890"/>
                  </a:lnTo>
                  <a:lnTo>
                    <a:pt x="1843650" y="1047531"/>
                  </a:lnTo>
                  <a:lnTo>
                    <a:pt x="1806231" y="1072789"/>
                  </a:lnTo>
                  <a:lnTo>
                    <a:pt x="1768031" y="1096654"/>
                  </a:lnTo>
                  <a:lnTo>
                    <a:pt x="1729092" y="1119113"/>
                  </a:lnTo>
                  <a:lnTo>
                    <a:pt x="1689456" y="1140155"/>
                  </a:lnTo>
                  <a:lnTo>
                    <a:pt x="1649166" y="1159769"/>
                  </a:lnTo>
                  <a:lnTo>
                    <a:pt x="1608264" y="1177944"/>
                  </a:lnTo>
                  <a:lnTo>
                    <a:pt x="1566792" y="1194668"/>
                  </a:lnTo>
                  <a:lnTo>
                    <a:pt x="1524793" y="1209930"/>
                  </a:lnTo>
                  <a:lnTo>
                    <a:pt x="1482308" y="1223719"/>
                  </a:lnTo>
                  <a:lnTo>
                    <a:pt x="1439380" y="1236023"/>
                  </a:lnTo>
                  <a:lnTo>
                    <a:pt x="1396051" y="1246832"/>
                  </a:lnTo>
                  <a:lnTo>
                    <a:pt x="1352364" y="1256133"/>
                  </a:lnTo>
                  <a:lnTo>
                    <a:pt x="1308360" y="1263915"/>
                  </a:lnTo>
                  <a:lnTo>
                    <a:pt x="1264082" y="1270167"/>
                  </a:lnTo>
                  <a:lnTo>
                    <a:pt x="1219573" y="1274878"/>
                  </a:lnTo>
                  <a:lnTo>
                    <a:pt x="1174874" y="1278037"/>
                  </a:lnTo>
                  <a:lnTo>
                    <a:pt x="1130027" y="1279632"/>
                  </a:lnTo>
                  <a:lnTo>
                    <a:pt x="1085075" y="1279651"/>
                  </a:lnTo>
                  <a:lnTo>
                    <a:pt x="1040061" y="1278084"/>
                  </a:lnTo>
                  <a:lnTo>
                    <a:pt x="995026" y="1274919"/>
                  </a:lnTo>
                  <a:lnTo>
                    <a:pt x="950012" y="1270145"/>
                  </a:lnTo>
                  <a:lnTo>
                    <a:pt x="905062" y="1263751"/>
                  </a:lnTo>
                  <a:lnTo>
                    <a:pt x="860219" y="1255725"/>
                  </a:lnTo>
                  <a:lnTo>
                    <a:pt x="815524" y="1246055"/>
                  </a:lnTo>
                  <a:lnTo>
                    <a:pt x="771019" y="1234731"/>
                  </a:lnTo>
                  <a:lnTo>
                    <a:pt x="726748" y="1221741"/>
                  </a:lnTo>
                  <a:lnTo>
                    <a:pt x="682752" y="1207075"/>
                  </a:lnTo>
                  <a:lnTo>
                    <a:pt x="639073" y="1190719"/>
                  </a:lnTo>
                  <a:lnTo>
                    <a:pt x="595753" y="1172665"/>
                  </a:lnTo>
                  <a:lnTo>
                    <a:pt x="552836" y="1152899"/>
                  </a:lnTo>
                  <a:lnTo>
                    <a:pt x="510362" y="1131410"/>
                  </a:lnTo>
                  <a:lnTo>
                    <a:pt x="468375" y="1108188"/>
                  </a:lnTo>
                  <a:lnTo>
                    <a:pt x="424077" y="1081404"/>
                  </a:lnTo>
                  <a:lnTo>
                    <a:pt x="380995" y="1052916"/>
                  </a:lnTo>
                  <a:lnTo>
                    <a:pt x="339172" y="1022770"/>
                  </a:lnTo>
                  <a:lnTo>
                    <a:pt x="298654" y="991008"/>
                  </a:lnTo>
                  <a:lnTo>
                    <a:pt x="259485" y="957677"/>
                  </a:lnTo>
                  <a:lnTo>
                    <a:pt x="221708" y="922819"/>
                  </a:lnTo>
                  <a:lnTo>
                    <a:pt x="185369" y="886480"/>
                  </a:lnTo>
                  <a:lnTo>
                    <a:pt x="150511" y="848703"/>
                  </a:lnTo>
                  <a:lnTo>
                    <a:pt x="117179" y="809533"/>
                  </a:lnTo>
                  <a:lnTo>
                    <a:pt x="85418" y="769015"/>
                  </a:lnTo>
                  <a:lnTo>
                    <a:pt x="55271" y="727193"/>
                  </a:lnTo>
                  <a:lnTo>
                    <a:pt x="26784" y="684110"/>
                  </a:lnTo>
                  <a:lnTo>
                    <a:pt x="0" y="639812"/>
                  </a:lnTo>
                  <a:lnTo>
                    <a:pt x="1108188" y="0"/>
                  </a:lnTo>
                  <a:lnTo>
                    <a:pt x="2216377" y="639812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46068" y="4743195"/>
            <a:ext cx="983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82650" y="2812967"/>
            <a:ext cx="1295400" cy="1934845"/>
            <a:chOff x="6782650" y="2812967"/>
            <a:chExt cx="1295400" cy="1934845"/>
          </a:xfrm>
        </p:grpSpPr>
        <p:sp>
          <p:nvSpPr>
            <p:cNvPr id="12" name="object 12"/>
            <p:cNvSpPr/>
            <p:nvPr/>
          </p:nvSpPr>
          <p:spPr>
            <a:xfrm>
              <a:off x="6790269" y="2820587"/>
              <a:ext cx="1280160" cy="1919605"/>
            </a:xfrm>
            <a:custGeom>
              <a:avLst/>
              <a:gdLst/>
              <a:ahLst/>
              <a:cxnLst/>
              <a:rect l="l" t="t" r="r" b="b"/>
              <a:pathLst>
                <a:path w="1280159" h="1919604">
                  <a:moveTo>
                    <a:pt x="1279652" y="0"/>
                  </a:moveTo>
                  <a:lnTo>
                    <a:pt x="1227896" y="1046"/>
                  </a:lnTo>
                  <a:lnTo>
                    <a:pt x="1176342" y="4176"/>
                  </a:lnTo>
                  <a:lnTo>
                    <a:pt x="1125049" y="9373"/>
                  </a:lnTo>
                  <a:lnTo>
                    <a:pt x="1074079" y="16620"/>
                  </a:lnTo>
                  <a:lnTo>
                    <a:pt x="1023491" y="25901"/>
                  </a:lnTo>
                  <a:lnTo>
                    <a:pt x="973347" y="37200"/>
                  </a:lnTo>
                  <a:lnTo>
                    <a:pt x="923707" y="50501"/>
                  </a:lnTo>
                  <a:lnTo>
                    <a:pt x="874631" y="65788"/>
                  </a:lnTo>
                  <a:lnTo>
                    <a:pt x="826180" y="83044"/>
                  </a:lnTo>
                  <a:lnTo>
                    <a:pt x="778415" y="102253"/>
                  </a:lnTo>
                  <a:lnTo>
                    <a:pt x="731396" y="123399"/>
                  </a:lnTo>
                  <a:lnTo>
                    <a:pt x="685183" y="146466"/>
                  </a:lnTo>
                  <a:lnTo>
                    <a:pt x="639838" y="171437"/>
                  </a:lnTo>
                  <a:lnTo>
                    <a:pt x="598734" y="196188"/>
                  </a:lnTo>
                  <a:lnTo>
                    <a:pt x="558888" y="222226"/>
                  </a:lnTo>
                  <a:lnTo>
                    <a:pt x="520311" y="249511"/>
                  </a:lnTo>
                  <a:lnTo>
                    <a:pt x="483015" y="277999"/>
                  </a:lnTo>
                  <a:lnTo>
                    <a:pt x="447012" y="307649"/>
                  </a:lnTo>
                  <a:lnTo>
                    <a:pt x="412312" y="338417"/>
                  </a:lnTo>
                  <a:lnTo>
                    <a:pt x="378927" y="370263"/>
                  </a:lnTo>
                  <a:lnTo>
                    <a:pt x="346868" y="403143"/>
                  </a:lnTo>
                  <a:lnTo>
                    <a:pt x="316146" y="437015"/>
                  </a:lnTo>
                  <a:lnTo>
                    <a:pt x="286773" y="471838"/>
                  </a:lnTo>
                  <a:lnTo>
                    <a:pt x="258761" y="507568"/>
                  </a:lnTo>
                  <a:lnTo>
                    <a:pt x="232120" y="544164"/>
                  </a:lnTo>
                  <a:lnTo>
                    <a:pt x="206861" y="581583"/>
                  </a:lnTo>
                  <a:lnTo>
                    <a:pt x="182997" y="619783"/>
                  </a:lnTo>
                  <a:lnTo>
                    <a:pt x="160538" y="658722"/>
                  </a:lnTo>
                  <a:lnTo>
                    <a:pt x="139496" y="698358"/>
                  </a:lnTo>
                  <a:lnTo>
                    <a:pt x="119882" y="738648"/>
                  </a:lnTo>
                  <a:lnTo>
                    <a:pt x="101707" y="779550"/>
                  </a:lnTo>
                  <a:lnTo>
                    <a:pt x="84983" y="821022"/>
                  </a:lnTo>
                  <a:lnTo>
                    <a:pt x="69720" y="863021"/>
                  </a:lnTo>
                  <a:lnTo>
                    <a:pt x="55932" y="905506"/>
                  </a:lnTo>
                  <a:lnTo>
                    <a:pt x="43627" y="948434"/>
                  </a:lnTo>
                  <a:lnTo>
                    <a:pt x="32819" y="991763"/>
                  </a:lnTo>
                  <a:lnTo>
                    <a:pt x="23518" y="1035450"/>
                  </a:lnTo>
                  <a:lnTo>
                    <a:pt x="15736" y="1079454"/>
                  </a:lnTo>
                  <a:lnTo>
                    <a:pt x="9484" y="1123732"/>
                  </a:lnTo>
                  <a:lnTo>
                    <a:pt x="4772" y="1168241"/>
                  </a:lnTo>
                  <a:lnTo>
                    <a:pt x="1614" y="1212941"/>
                  </a:lnTo>
                  <a:lnTo>
                    <a:pt x="19" y="1257787"/>
                  </a:lnTo>
                  <a:lnTo>
                    <a:pt x="0" y="1302739"/>
                  </a:lnTo>
                  <a:lnTo>
                    <a:pt x="1567" y="1347754"/>
                  </a:lnTo>
                  <a:lnTo>
                    <a:pt x="4731" y="1392789"/>
                  </a:lnTo>
                  <a:lnTo>
                    <a:pt x="9505" y="1437802"/>
                  </a:lnTo>
                  <a:lnTo>
                    <a:pt x="15900" y="1482752"/>
                  </a:lnTo>
                  <a:lnTo>
                    <a:pt x="23926" y="1527596"/>
                  </a:lnTo>
                  <a:lnTo>
                    <a:pt x="33596" y="1572291"/>
                  </a:lnTo>
                  <a:lnTo>
                    <a:pt x="44920" y="1616795"/>
                  </a:lnTo>
                  <a:lnTo>
                    <a:pt x="57909" y="1661067"/>
                  </a:lnTo>
                  <a:lnTo>
                    <a:pt x="72576" y="1705063"/>
                  </a:lnTo>
                  <a:lnTo>
                    <a:pt x="88931" y="1748742"/>
                  </a:lnTo>
                  <a:lnTo>
                    <a:pt x="106986" y="1792062"/>
                  </a:lnTo>
                  <a:lnTo>
                    <a:pt x="126752" y="1834979"/>
                  </a:lnTo>
                  <a:lnTo>
                    <a:pt x="148240" y="1877452"/>
                  </a:lnTo>
                  <a:lnTo>
                    <a:pt x="171462" y="1919439"/>
                  </a:lnTo>
                  <a:lnTo>
                    <a:pt x="1279652" y="1279626"/>
                  </a:lnTo>
                  <a:lnTo>
                    <a:pt x="1279652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90270" y="2820587"/>
              <a:ext cx="1280160" cy="1919605"/>
            </a:xfrm>
            <a:custGeom>
              <a:avLst/>
              <a:gdLst/>
              <a:ahLst/>
              <a:cxnLst/>
              <a:rect l="l" t="t" r="r" b="b"/>
              <a:pathLst>
                <a:path w="1280159" h="1919604">
                  <a:moveTo>
                    <a:pt x="171463" y="1919439"/>
                  </a:moveTo>
                  <a:lnTo>
                    <a:pt x="148241" y="1877452"/>
                  </a:lnTo>
                  <a:lnTo>
                    <a:pt x="126752" y="1834978"/>
                  </a:lnTo>
                  <a:lnTo>
                    <a:pt x="106986" y="1792061"/>
                  </a:lnTo>
                  <a:lnTo>
                    <a:pt x="88931" y="1748741"/>
                  </a:lnTo>
                  <a:lnTo>
                    <a:pt x="72576" y="1705062"/>
                  </a:lnTo>
                  <a:lnTo>
                    <a:pt x="57909" y="1661066"/>
                  </a:lnTo>
                  <a:lnTo>
                    <a:pt x="44920" y="1616795"/>
                  </a:lnTo>
                  <a:lnTo>
                    <a:pt x="33596" y="1572290"/>
                  </a:lnTo>
                  <a:lnTo>
                    <a:pt x="23926" y="1527595"/>
                  </a:lnTo>
                  <a:lnTo>
                    <a:pt x="15900" y="1482752"/>
                  </a:lnTo>
                  <a:lnTo>
                    <a:pt x="9505" y="1437802"/>
                  </a:lnTo>
                  <a:lnTo>
                    <a:pt x="4731" y="1392789"/>
                  </a:lnTo>
                  <a:lnTo>
                    <a:pt x="1567" y="1347753"/>
                  </a:lnTo>
                  <a:lnTo>
                    <a:pt x="0" y="1302739"/>
                  </a:lnTo>
                  <a:lnTo>
                    <a:pt x="19" y="1257787"/>
                  </a:lnTo>
                  <a:lnTo>
                    <a:pt x="1614" y="1212941"/>
                  </a:lnTo>
                  <a:lnTo>
                    <a:pt x="4772" y="1168241"/>
                  </a:lnTo>
                  <a:lnTo>
                    <a:pt x="9483" y="1123732"/>
                  </a:lnTo>
                  <a:lnTo>
                    <a:pt x="15736" y="1079454"/>
                  </a:lnTo>
                  <a:lnTo>
                    <a:pt x="23518" y="1035450"/>
                  </a:lnTo>
                  <a:lnTo>
                    <a:pt x="32819" y="991763"/>
                  </a:lnTo>
                  <a:lnTo>
                    <a:pt x="43627" y="948434"/>
                  </a:lnTo>
                  <a:lnTo>
                    <a:pt x="55932" y="905506"/>
                  </a:lnTo>
                  <a:lnTo>
                    <a:pt x="69720" y="863021"/>
                  </a:lnTo>
                  <a:lnTo>
                    <a:pt x="84983" y="821022"/>
                  </a:lnTo>
                  <a:lnTo>
                    <a:pt x="101707" y="779550"/>
                  </a:lnTo>
                  <a:lnTo>
                    <a:pt x="119882" y="738648"/>
                  </a:lnTo>
                  <a:lnTo>
                    <a:pt x="139496" y="698358"/>
                  </a:lnTo>
                  <a:lnTo>
                    <a:pt x="160538" y="658722"/>
                  </a:lnTo>
                  <a:lnTo>
                    <a:pt x="182997" y="619783"/>
                  </a:lnTo>
                  <a:lnTo>
                    <a:pt x="206861" y="581583"/>
                  </a:lnTo>
                  <a:lnTo>
                    <a:pt x="232120" y="544164"/>
                  </a:lnTo>
                  <a:lnTo>
                    <a:pt x="258761" y="507568"/>
                  </a:lnTo>
                  <a:lnTo>
                    <a:pt x="286774" y="471838"/>
                  </a:lnTo>
                  <a:lnTo>
                    <a:pt x="316146" y="437015"/>
                  </a:lnTo>
                  <a:lnTo>
                    <a:pt x="346868" y="403143"/>
                  </a:lnTo>
                  <a:lnTo>
                    <a:pt x="378927" y="370263"/>
                  </a:lnTo>
                  <a:lnTo>
                    <a:pt x="412312" y="338418"/>
                  </a:lnTo>
                  <a:lnTo>
                    <a:pt x="447012" y="307649"/>
                  </a:lnTo>
                  <a:lnTo>
                    <a:pt x="483015" y="277999"/>
                  </a:lnTo>
                  <a:lnTo>
                    <a:pt x="520311" y="249511"/>
                  </a:lnTo>
                  <a:lnTo>
                    <a:pt x="558888" y="222227"/>
                  </a:lnTo>
                  <a:lnTo>
                    <a:pt x="598734" y="196188"/>
                  </a:lnTo>
                  <a:lnTo>
                    <a:pt x="639838" y="171437"/>
                  </a:lnTo>
                  <a:lnTo>
                    <a:pt x="685183" y="146466"/>
                  </a:lnTo>
                  <a:lnTo>
                    <a:pt x="731396" y="123399"/>
                  </a:lnTo>
                  <a:lnTo>
                    <a:pt x="778415" y="102253"/>
                  </a:lnTo>
                  <a:lnTo>
                    <a:pt x="826180" y="83044"/>
                  </a:lnTo>
                  <a:lnTo>
                    <a:pt x="874631" y="65788"/>
                  </a:lnTo>
                  <a:lnTo>
                    <a:pt x="923707" y="50501"/>
                  </a:lnTo>
                  <a:lnTo>
                    <a:pt x="973347" y="37200"/>
                  </a:lnTo>
                  <a:lnTo>
                    <a:pt x="1023491" y="25901"/>
                  </a:lnTo>
                  <a:lnTo>
                    <a:pt x="1074079" y="16620"/>
                  </a:lnTo>
                  <a:lnTo>
                    <a:pt x="1125049" y="9373"/>
                  </a:lnTo>
                  <a:lnTo>
                    <a:pt x="1176342" y="4176"/>
                  </a:lnTo>
                  <a:lnTo>
                    <a:pt x="1227896" y="1046"/>
                  </a:lnTo>
                  <a:lnTo>
                    <a:pt x="1279651" y="0"/>
                  </a:lnTo>
                  <a:lnTo>
                    <a:pt x="1279652" y="1279626"/>
                  </a:lnTo>
                  <a:lnTo>
                    <a:pt x="171463" y="191943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06568" y="3469132"/>
            <a:ext cx="874394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ts val="186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/reassess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8930" y="2667888"/>
            <a:ext cx="2787650" cy="2864485"/>
          </a:xfrm>
          <a:custGeom>
            <a:avLst/>
            <a:gdLst/>
            <a:ahLst/>
            <a:cxnLst/>
            <a:rect l="l" t="t" r="r" b="b"/>
            <a:pathLst>
              <a:path w="2787650" h="2864485">
                <a:moveTo>
                  <a:pt x="1340980" y="164884"/>
                </a:moveTo>
                <a:lnTo>
                  <a:pt x="1220444" y="0"/>
                </a:lnTo>
                <a:lnTo>
                  <a:pt x="1220419" y="97180"/>
                </a:lnTo>
                <a:lnTo>
                  <a:pt x="1172108" y="102412"/>
                </a:lnTo>
                <a:lnTo>
                  <a:pt x="1124102" y="109385"/>
                </a:lnTo>
                <a:lnTo>
                  <a:pt x="1076439" y="118084"/>
                </a:lnTo>
                <a:lnTo>
                  <a:pt x="1029169" y="128485"/>
                </a:lnTo>
                <a:lnTo>
                  <a:pt x="982332" y="140576"/>
                </a:lnTo>
                <a:lnTo>
                  <a:pt x="935977" y="154343"/>
                </a:lnTo>
                <a:lnTo>
                  <a:pt x="890143" y="169773"/>
                </a:lnTo>
                <a:lnTo>
                  <a:pt x="844892" y="186855"/>
                </a:lnTo>
                <a:lnTo>
                  <a:pt x="800252" y="205562"/>
                </a:lnTo>
                <a:lnTo>
                  <a:pt x="756272" y="225894"/>
                </a:lnTo>
                <a:lnTo>
                  <a:pt x="713003" y="247840"/>
                </a:lnTo>
                <a:lnTo>
                  <a:pt x="670483" y="271360"/>
                </a:lnTo>
                <a:lnTo>
                  <a:pt x="629272" y="296138"/>
                </a:lnTo>
                <a:lnTo>
                  <a:pt x="589254" y="322148"/>
                </a:lnTo>
                <a:lnTo>
                  <a:pt x="550468" y="349351"/>
                </a:lnTo>
                <a:lnTo>
                  <a:pt x="512889" y="377723"/>
                </a:lnTo>
                <a:lnTo>
                  <a:pt x="476567" y="407212"/>
                </a:lnTo>
                <a:lnTo>
                  <a:pt x="441477" y="437781"/>
                </a:lnTo>
                <a:lnTo>
                  <a:pt x="407644" y="469392"/>
                </a:lnTo>
                <a:lnTo>
                  <a:pt x="375094" y="502005"/>
                </a:lnTo>
                <a:lnTo>
                  <a:pt x="343801" y="535584"/>
                </a:lnTo>
                <a:lnTo>
                  <a:pt x="313817" y="570090"/>
                </a:lnTo>
                <a:lnTo>
                  <a:pt x="285115" y="605485"/>
                </a:lnTo>
                <a:lnTo>
                  <a:pt x="257733" y="641731"/>
                </a:lnTo>
                <a:lnTo>
                  <a:pt x="231673" y="678776"/>
                </a:lnTo>
                <a:lnTo>
                  <a:pt x="206933" y="716610"/>
                </a:lnTo>
                <a:lnTo>
                  <a:pt x="183540" y="755167"/>
                </a:lnTo>
                <a:lnTo>
                  <a:pt x="161493" y="794423"/>
                </a:lnTo>
                <a:lnTo>
                  <a:pt x="140817" y="834326"/>
                </a:lnTo>
                <a:lnTo>
                  <a:pt x="121500" y="874852"/>
                </a:lnTo>
                <a:lnTo>
                  <a:pt x="103568" y="915949"/>
                </a:lnTo>
                <a:lnTo>
                  <a:pt x="87033" y="957592"/>
                </a:lnTo>
                <a:lnTo>
                  <a:pt x="71894" y="999731"/>
                </a:lnTo>
                <a:lnTo>
                  <a:pt x="58178" y="1042339"/>
                </a:lnTo>
                <a:lnTo>
                  <a:pt x="45885" y="1085367"/>
                </a:lnTo>
                <a:lnTo>
                  <a:pt x="35013" y="1128776"/>
                </a:lnTo>
                <a:lnTo>
                  <a:pt x="25603" y="1172527"/>
                </a:lnTo>
                <a:lnTo>
                  <a:pt x="17640" y="1216596"/>
                </a:lnTo>
                <a:lnTo>
                  <a:pt x="11137" y="1260932"/>
                </a:lnTo>
                <a:lnTo>
                  <a:pt x="6108" y="1305483"/>
                </a:lnTo>
                <a:lnTo>
                  <a:pt x="2578" y="1350238"/>
                </a:lnTo>
                <a:lnTo>
                  <a:pt x="533" y="1395145"/>
                </a:lnTo>
                <a:lnTo>
                  <a:pt x="0" y="1440154"/>
                </a:lnTo>
                <a:lnTo>
                  <a:pt x="977" y="1485239"/>
                </a:lnTo>
                <a:lnTo>
                  <a:pt x="3479" y="1530375"/>
                </a:lnTo>
                <a:lnTo>
                  <a:pt x="7531" y="1575498"/>
                </a:lnTo>
                <a:lnTo>
                  <a:pt x="13131" y="1620570"/>
                </a:lnTo>
                <a:lnTo>
                  <a:pt x="20281" y="1665566"/>
                </a:lnTo>
                <a:lnTo>
                  <a:pt x="29006" y="1710448"/>
                </a:lnTo>
                <a:lnTo>
                  <a:pt x="39306" y="1755178"/>
                </a:lnTo>
                <a:lnTo>
                  <a:pt x="51193" y="1799704"/>
                </a:lnTo>
                <a:lnTo>
                  <a:pt x="64681" y="1843989"/>
                </a:lnTo>
                <a:lnTo>
                  <a:pt x="79781" y="1888007"/>
                </a:lnTo>
                <a:lnTo>
                  <a:pt x="96507" y="1931708"/>
                </a:lnTo>
                <a:lnTo>
                  <a:pt x="114858" y="1975065"/>
                </a:lnTo>
                <a:lnTo>
                  <a:pt x="134848" y="2018017"/>
                </a:lnTo>
                <a:lnTo>
                  <a:pt x="156502" y="2060549"/>
                </a:lnTo>
                <a:lnTo>
                  <a:pt x="179806" y="2102612"/>
                </a:lnTo>
                <a:lnTo>
                  <a:pt x="306463" y="2029485"/>
                </a:lnTo>
                <a:lnTo>
                  <a:pt x="282092" y="1985137"/>
                </a:lnTo>
                <a:lnTo>
                  <a:pt x="259664" y="1939874"/>
                </a:lnTo>
                <a:lnTo>
                  <a:pt x="239191" y="1893760"/>
                </a:lnTo>
                <a:lnTo>
                  <a:pt x="220700" y="1846872"/>
                </a:lnTo>
                <a:lnTo>
                  <a:pt x="204216" y="1799259"/>
                </a:lnTo>
                <a:lnTo>
                  <a:pt x="189750" y="1750999"/>
                </a:lnTo>
                <a:lnTo>
                  <a:pt x="177330" y="1702142"/>
                </a:lnTo>
                <a:lnTo>
                  <a:pt x="166979" y="1652765"/>
                </a:lnTo>
                <a:lnTo>
                  <a:pt x="158699" y="1602930"/>
                </a:lnTo>
                <a:lnTo>
                  <a:pt x="152539" y="1552702"/>
                </a:lnTo>
                <a:lnTo>
                  <a:pt x="148640" y="1504823"/>
                </a:lnTo>
                <a:lnTo>
                  <a:pt x="146646" y="1457223"/>
                </a:lnTo>
                <a:lnTo>
                  <a:pt x="146545" y="1409954"/>
                </a:lnTo>
                <a:lnTo>
                  <a:pt x="148285" y="1363052"/>
                </a:lnTo>
                <a:lnTo>
                  <a:pt x="151841" y="1316570"/>
                </a:lnTo>
                <a:lnTo>
                  <a:pt x="157187" y="1270520"/>
                </a:lnTo>
                <a:lnTo>
                  <a:pt x="164287" y="1224965"/>
                </a:lnTo>
                <a:lnTo>
                  <a:pt x="173101" y="1179931"/>
                </a:lnTo>
                <a:lnTo>
                  <a:pt x="183603" y="1135468"/>
                </a:lnTo>
                <a:lnTo>
                  <a:pt x="195757" y="1091603"/>
                </a:lnTo>
                <a:lnTo>
                  <a:pt x="209550" y="1048372"/>
                </a:lnTo>
                <a:lnTo>
                  <a:pt x="224929" y="1005827"/>
                </a:lnTo>
                <a:lnTo>
                  <a:pt x="241871" y="964006"/>
                </a:lnTo>
                <a:lnTo>
                  <a:pt x="260337" y="922947"/>
                </a:lnTo>
                <a:lnTo>
                  <a:pt x="280301" y="882675"/>
                </a:lnTo>
                <a:lnTo>
                  <a:pt x="301726" y="843254"/>
                </a:lnTo>
                <a:lnTo>
                  <a:pt x="324599" y="804697"/>
                </a:lnTo>
                <a:lnTo>
                  <a:pt x="348856" y="767067"/>
                </a:lnTo>
                <a:lnTo>
                  <a:pt x="374497" y="730377"/>
                </a:lnTo>
                <a:lnTo>
                  <a:pt x="401472" y="694690"/>
                </a:lnTo>
                <a:lnTo>
                  <a:pt x="429742" y="660044"/>
                </a:lnTo>
                <a:lnTo>
                  <a:pt x="459295" y="626465"/>
                </a:lnTo>
                <a:lnTo>
                  <a:pt x="490093" y="593991"/>
                </a:lnTo>
                <a:lnTo>
                  <a:pt x="522097" y="562673"/>
                </a:lnTo>
                <a:lnTo>
                  <a:pt x="555282" y="532536"/>
                </a:lnTo>
                <a:lnTo>
                  <a:pt x="589610" y="503631"/>
                </a:lnTo>
                <a:lnTo>
                  <a:pt x="625055" y="475996"/>
                </a:lnTo>
                <a:lnTo>
                  <a:pt x="661581" y="449668"/>
                </a:lnTo>
                <a:lnTo>
                  <a:pt x="699147" y="424688"/>
                </a:lnTo>
                <a:lnTo>
                  <a:pt x="737743" y="401091"/>
                </a:lnTo>
                <a:lnTo>
                  <a:pt x="777328" y="378917"/>
                </a:lnTo>
                <a:lnTo>
                  <a:pt x="817867" y="358203"/>
                </a:lnTo>
                <a:lnTo>
                  <a:pt x="859320" y="339001"/>
                </a:lnTo>
                <a:lnTo>
                  <a:pt x="901674" y="321335"/>
                </a:lnTo>
                <a:lnTo>
                  <a:pt x="944880" y="305244"/>
                </a:lnTo>
                <a:lnTo>
                  <a:pt x="988923" y="290779"/>
                </a:lnTo>
                <a:lnTo>
                  <a:pt x="1033754" y="277964"/>
                </a:lnTo>
                <a:lnTo>
                  <a:pt x="1079347" y="266852"/>
                </a:lnTo>
                <a:lnTo>
                  <a:pt x="1125677" y="257479"/>
                </a:lnTo>
                <a:lnTo>
                  <a:pt x="1172705" y="249872"/>
                </a:lnTo>
                <a:lnTo>
                  <a:pt x="1220393" y="244094"/>
                </a:lnTo>
                <a:lnTo>
                  <a:pt x="1220381" y="341223"/>
                </a:lnTo>
                <a:lnTo>
                  <a:pt x="1340980" y="164884"/>
                </a:lnTo>
                <a:close/>
              </a:path>
              <a:path w="2787650" h="2864485">
                <a:moveTo>
                  <a:pt x="2554567" y="2194026"/>
                </a:moveTo>
                <a:lnTo>
                  <a:pt x="2427922" y="2120874"/>
                </a:lnTo>
                <a:lnTo>
                  <a:pt x="2401709" y="2164118"/>
                </a:lnTo>
                <a:lnTo>
                  <a:pt x="2373757" y="2206117"/>
                </a:lnTo>
                <a:lnTo>
                  <a:pt x="2344089" y="2246858"/>
                </a:lnTo>
                <a:lnTo>
                  <a:pt x="2312759" y="2286279"/>
                </a:lnTo>
                <a:lnTo>
                  <a:pt x="2279815" y="2324316"/>
                </a:lnTo>
                <a:lnTo>
                  <a:pt x="2245283" y="2360942"/>
                </a:lnTo>
                <a:lnTo>
                  <a:pt x="2209228" y="2396096"/>
                </a:lnTo>
                <a:lnTo>
                  <a:pt x="2171700" y="2429713"/>
                </a:lnTo>
                <a:lnTo>
                  <a:pt x="2132723" y="2461780"/>
                </a:lnTo>
                <a:lnTo>
                  <a:pt x="2092363" y="2492210"/>
                </a:lnTo>
                <a:lnTo>
                  <a:pt x="2052853" y="2519540"/>
                </a:lnTo>
                <a:lnTo>
                  <a:pt x="2012632" y="2545067"/>
                </a:lnTo>
                <a:lnTo>
                  <a:pt x="1971751" y="2568803"/>
                </a:lnTo>
                <a:lnTo>
                  <a:pt x="1930273" y="2590762"/>
                </a:lnTo>
                <a:lnTo>
                  <a:pt x="1888248" y="2610942"/>
                </a:lnTo>
                <a:lnTo>
                  <a:pt x="1845703" y="2629344"/>
                </a:lnTo>
                <a:lnTo>
                  <a:pt x="1802701" y="2645994"/>
                </a:lnTo>
                <a:lnTo>
                  <a:pt x="1759305" y="2660891"/>
                </a:lnTo>
                <a:lnTo>
                  <a:pt x="1715541" y="2674048"/>
                </a:lnTo>
                <a:lnTo>
                  <a:pt x="1671472" y="2685453"/>
                </a:lnTo>
                <a:lnTo>
                  <a:pt x="1627149" y="2695143"/>
                </a:lnTo>
                <a:lnTo>
                  <a:pt x="1582623" y="2703118"/>
                </a:lnTo>
                <a:lnTo>
                  <a:pt x="1537931" y="2709367"/>
                </a:lnTo>
                <a:lnTo>
                  <a:pt x="1493139" y="2713926"/>
                </a:lnTo>
                <a:lnTo>
                  <a:pt x="1448295" y="2716771"/>
                </a:lnTo>
                <a:lnTo>
                  <a:pt x="1403426" y="2717939"/>
                </a:lnTo>
                <a:lnTo>
                  <a:pt x="1358607" y="2717431"/>
                </a:lnTo>
                <a:lnTo>
                  <a:pt x="1313878" y="2715247"/>
                </a:lnTo>
                <a:lnTo>
                  <a:pt x="1269301" y="2711399"/>
                </a:lnTo>
                <a:lnTo>
                  <a:pt x="1224902" y="2705900"/>
                </a:lnTo>
                <a:lnTo>
                  <a:pt x="1180757" y="2698750"/>
                </a:lnTo>
                <a:lnTo>
                  <a:pt x="1136891" y="2689961"/>
                </a:lnTo>
                <a:lnTo>
                  <a:pt x="1093368" y="2679547"/>
                </a:lnTo>
                <a:lnTo>
                  <a:pt x="1050239" y="2667508"/>
                </a:lnTo>
                <a:lnTo>
                  <a:pt x="1007554" y="2653842"/>
                </a:lnTo>
                <a:lnTo>
                  <a:pt x="965352" y="2638577"/>
                </a:lnTo>
                <a:lnTo>
                  <a:pt x="923696" y="2621711"/>
                </a:lnTo>
                <a:lnTo>
                  <a:pt x="882624" y="2603258"/>
                </a:lnTo>
                <a:lnTo>
                  <a:pt x="842187" y="2583218"/>
                </a:lnTo>
                <a:lnTo>
                  <a:pt x="802449" y="2561615"/>
                </a:lnTo>
                <a:lnTo>
                  <a:pt x="763447" y="2538425"/>
                </a:lnTo>
                <a:lnTo>
                  <a:pt x="725233" y="2513698"/>
                </a:lnTo>
                <a:lnTo>
                  <a:pt x="687870" y="2487409"/>
                </a:lnTo>
                <a:lnTo>
                  <a:pt x="651383" y="2459571"/>
                </a:lnTo>
                <a:lnTo>
                  <a:pt x="615835" y="2430208"/>
                </a:lnTo>
                <a:lnTo>
                  <a:pt x="581279" y="2399309"/>
                </a:lnTo>
                <a:lnTo>
                  <a:pt x="547751" y="2366899"/>
                </a:lnTo>
                <a:lnTo>
                  <a:pt x="515327" y="2332977"/>
                </a:lnTo>
                <a:lnTo>
                  <a:pt x="484035" y="2297557"/>
                </a:lnTo>
                <a:lnTo>
                  <a:pt x="453923" y="2260638"/>
                </a:lnTo>
                <a:lnTo>
                  <a:pt x="425056" y="2222233"/>
                </a:lnTo>
                <a:lnTo>
                  <a:pt x="509168" y="2173655"/>
                </a:lnTo>
                <a:lnTo>
                  <a:pt x="296151" y="2157450"/>
                </a:lnTo>
                <a:lnTo>
                  <a:pt x="213690" y="2344318"/>
                </a:lnTo>
                <a:lnTo>
                  <a:pt x="297827" y="2295715"/>
                </a:lnTo>
                <a:lnTo>
                  <a:pt x="326504" y="2334882"/>
                </a:lnTo>
                <a:lnTo>
                  <a:pt x="356527" y="2372931"/>
                </a:lnTo>
                <a:lnTo>
                  <a:pt x="387858" y="2409812"/>
                </a:lnTo>
                <a:lnTo>
                  <a:pt x="420471" y="2445512"/>
                </a:lnTo>
                <a:lnTo>
                  <a:pt x="454329" y="2479979"/>
                </a:lnTo>
                <a:lnTo>
                  <a:pt x="489407" y="2513203"/>
                </a:lnTo>
                <a:lnTo>
                  <a:pt x="525640" y="2545143"/>
                </a:lnTo>
                <a:lnTo>
                  <a:pt x="563029" y="2575763"/>
                </a:lnTo>
                <a:lnTo>
                  <a:pt x="601510" y="2605036"/>
                </a:lnTo>
                <a:lnTo>
                  <a:pt x="641057" y="2632926"/>
                </a:lnTo>
                <a:lnTo>
                  <a:pt x="681647" y="2659405"/>
                </a:lnTo>
                <a:lnTo>
                  <a:pt x="723239" y="2684437"/>
                </a:lnTo>
                <a:lnTo>
                  <a:pt x="765302" y="2707754"/>
                </a:lnTo>
                <a:lnTo>
                  <a:pt x="807834" y="2729407"/>
                </a:lnTo>
                <a:lnTo>
                  <a:pt x="850785" y="2749410"/>
                </a:lnTo>
                <a:lnTo>
                  <a:pt x="894130" y="2767761"/>
                </a:lnTo>
                <a:lnTo>
                  <a:pt x="937831" y="2784487"/>
                </a:lnTo>
                <a:lnTo>
                  <a:pt x="981849" y="2799600"/>
                </a:lnTo>
                <a:lnTo>
                  <a:pt x="1026134" y="2813100"/>
                </a:lnTo>
                <a:lnTo>
                  <a:pt x="1070660" y="2824988"/>
                </a:lnTo>
                <a:lnTo>
                  <a:pt x="1115377" y="2835300"/>
                </a:lnTo>
                <a:lnTo>
                  <a:pt x="1160259" y="2844025"/>
                </a:lnTo>
                <a:lnTo>
                  <a:pt x="1205255" y="2851188"/>
                </a:lnTo>
                <a:lnTo>
                  <a:pt x="1250340" y="2856788"/>
                </a:lnTo>
                <a:lnTo>
                  <a:pt x="1295463" y="2860840"/>
                </a:lnTo>
                <a:lnTo>
                  <a:pt x="1340586" y="2863354"/>
                </a:lnTo>
                <a:lnTo>
                  <a:pt x="1385671" y="2864345"/>
                </a:lnTo>
                <a:lnTo>
                  <a:pt x="1430693" y="2863812"/>
                </a:lnTo>
                <a:lnTo>
                  <a:pt x="1475587" y="2861780"/>
                </a:lnTo>
                <a:lnTo>
                  <a:pt x="1520342" y="2858249"/>
                </a:lnTo>
                <a:lnTo>
                  <a:pt x="1564906" y="2853232"/>
                </a:lnTo>
                <a:lnTo>
                  <a:pt x="1609242" y="2846743"/>
                </a:lnTo>
                <a:lnTo>
                  <a:pt x="1653298" y="2838780"/>
                </a:lnTo>
                <a:lnTo>
                  <a:pt x="1697062" y="2829369"/>
                </a:lnTo>
                <a:lnTo>
                  <a:pt x="1740471" y="2818511"/>
                </a:lnTo>
                <a:lnTo>
                  <a:pt x="1783499" y="2806217"/>
                </a:lnTo>
                <a:lnTo>
                  <a:pt x="1826107" y="2792501"/>
                </a:lnTo>
                <a:lnTo>
                  <a:pt x="1868246" y="2777375"/>
                </a:lnTo>
                <a:lnTo>
                  <a:pt x="1909889" y="2760853"/>
                </a:lnTo>
                <a:lnTo>
                  <a:pt x="1950999" y="2742920"/>
                </a:lnTo>
                <a:lnTo>
                  <a:pt x="1991525" y="2723616"/>
                </a:lnTo>
                <a:lnTo>
                  <a:pt x="2031428" y="2702941"/>
                </a:lnTo>
                <a:lnTo>
                  <a:pt x="2070684" y="2680906"/>
                </a:lnTo>
                <a:lnTo>
                  <a:pt x="2109254" y="2657513"/>
                </a:lnTo>
                <a:lnTo>
                  <a:pt x="2147074" y="2632786"/>
                </a:lnTo>
                <a:lnTo>
                  <a:pt x="2184133" y="2606725"/>
                </a:lnTo>
                <a:lnTo>
                  <a:pt x="2220391" y="2579344"/>
                </a:lnTo>
                <a:lnTo>
                  <a:pt x="2255786" y="2550655"/>
                </a:lnTo>
                <a:lnTo>
                  <a:pt x="2290292" y="2520670"/>
                </a:lnTo>
                <a:lnTo>
                  <a:pt x="2323884" y="2489390"/>
                </a:lnTo>
                <a:lnTo>
                  <a:pt x="2356497" y="2456840"/>
                </a:lnTo>
                <a:lnTo>
                  <a:pt x="2388120" y="2423007"/>
                </a:lnTo>
                <a:lnTo>
                  <a:pt x="2418689" y="2387930"/>
                </a:lnTo>
                <a:lnTo>
                  <a:pt x="2448179" y="2351608"/>
                </a:lnTo>
                <a:lnTo>
                  <a:pt x="2476550" y="2314041"/>
                </a:lnTo>
                <a:lnTo>
                  <a:pt x="2503767" y="2275243"/>
                </a:lnTo>
                <a:lnTo>
                  <a:pt x="2529789" y="2235238"/>
                </a:lnTo>
                <a:lnTo>
                  <a:pt x="2554567" y="2194026"/>
                </a:lnTo>
                <a:close/>
              </a:path>
              <a:path w="2787650" h="2864485">
                <a:moveTo>
                  <a:pt x="2787180" y="1432102"/>
                </a:moveTo>
                <a:lnTo>
                  <a:pt x="2786329" y="1384033"/>
                </a:lnTo>
                <a:lnTo>
                  <a:pt x="2783802" y="1336370"/>
                </a:lnTo>
                <a:lnTo>
                  <a:pt x="2779623" y="1289164"/>
                </a:lnTo>
                <a:lnTo>
                  <a:pt x="2773845" y="1242453"/>
                </a:lnTo>
                <a:lnTo>
                  <a:pt x="2766466" y="1196251"/>
                </a:lnTo>
                <a:lnTo>
                  <a:pt x="2757525" y="1150581"/>
                </a:lnTo>
                <a:lnTo>
                  <a:pt x="2747060" y="1105471"/>
                </a:lnTo>
                <a:lnTo>
                  <a:pt x="2735084" y="1060970"/>
                </a:lnTo>
                <a:lnTo>
                  <a:pt x="2721635" y="1017092"/>
                </a:lnTo>
                <a:lnTo>
                  <a:pt x="2706738" y="973874"/>
                </a:lnTo>
                <a:lnTo>
                  <a:pt x="2690431" y="931329"/>
                </a:lnTo>
                <a:lnTo>
                  <a:pt x="2672727" y="889495"/>
                </a:lnTo>
                <a:lnTo>
                  <a:pt x="2653665" y="848398"/>
                </a:lnTo>
                <a:lnTo>
                  <a:pt x="2633268" y="808062"/>
                </a:lnTo>
                <a:lnTo>
                  <a:pt x="2611564" y="768527"/>
                </a:lnTo>
                <a:lnTo>
                  <a:pt x="2588590" y="729818"/>
                </a:lnTo>
                <a:lnTo>
                  <a:pt x="2564358" y="691946"/>
                </a:lnTo>
                <a:lnTo>
                  <a:pt x="2538920" y="654964"/>
                </a:lnTo>
                <a:lnTo>
                  <a:pt x="2512276" y="618896"/>
                </a:lnTo>
                <a:lnTo>
                  <a:pt x="2484475" y="583755"/>
                </a:lnTo>
                <a:lnTo>
                  <a:pt x="2455545" y="549579"/>
                </a:lnTo>
                <a:lnTo>
                  <a:pt x="2425496" y="516407"/>
                </a:lnTo>
                <a:lnTo>
                  <a:pt x="2394381" y="484251"/>
                </a:lnTo>
                <a:lnTo>
                  <a:pt x="2362212" y="453136"/>
                </a:lnTo>
                <a:lnTo>
                  <a:pt x="2329027" y="423113"/>
                </a:lnTo>
                <a:lnTo>
                  <a:pt x="2294839" y="394182"/>
                </a:lnTo>
                <a:lnTo>
                  <a:pt x="2259698" y="366395"/>
                </a:lnTo>
                <a:lnTo>
                  <a:pt x="2223617" y="339775"/>
                </a:lnTo>
                <a:lnTo>
                  <a:pt x="2186622" y="314337"/>
                </a:lnTo>
                <a:lnTo>
                  <a:pt x="2148751" y="290131"/>
                </a:lnTo>
                <a:lnTo>
                  <a:pt x="2110041" y="267157"/>
                </a:lnTo>
                <a:lnTo>
                  <a:pt x="2070493" y="245478"/>
                </a:lnTo>
                <a:lnTo>
                  <a:pt x="2030158" y="225094"/>
                </a:lnTo>
                <a:lnTo>
                  <a:pt x="1989048" y="206044"/>
                </a:lnTo>
                <a:lnTo>
                  <a:pt x="1947214" y="188353"/>
                </a:lnTo>
                <a:lnTo>
                  <a:pt x="1904657" y="172059"/>
                </a:lnTo>
                <a:lnTo>
                  <a:pt x="1861426" y="157175"/>
                </a:lnTo>
                <a:lnTo>
                  <a:pt x="1817547" y="143738"/>
                </a:lnTo>
                <a:lnTo>
                  <a:pt x="1773034" y="131787"/>
                </a:lnTo>
                <a:lnTo>
                  <a:pt x="1727936" y="121323"/>
                </a:lnTo>
                <a:lnTo>
                  <a:pt x="1682267" y="112407"/>
                </a:lnTo>
                <a:lnTo>
                  <a:pt x="1636052" y="105041"/>
                </a:lnTo>
                <a:lnTo>
                  <a:pt x="1589328" y="99275"/>
                </a:lnTo>
                <a:lnTo>
                  <a:pt x="1542135" y="95110"/>
                </a:lnTo>
                <a:lnTo>
                  <a:pt x="1494472" y="92595"/>
                </a:lnTo>
                <a:lnTo>
                  <a:pt x="1446390" y="91757"/>
                </a:lnTo>
                <a:lnTo>
                  <a:pt x="1446415" y="238010"/>
                </a:lnTo>
                <a:lnTo>
                  <a:pt x="1497012" y="239077"/>
                </a:lnTo>
                <a:lnTo>
                  <a:pt x="1547431" y="242277"/>
                </a:lnTo>
                <a:lnTo>
                  <a:pt x="1597596" y="247599"/>
                </a:lnTo>
                <a:lnTo>
                  <a:pt x="1647456" y="255016"/>
                </a:lnTo>
                <a:lnTo>
                  <a:pt x="1696923" y="264541"/>
                </a:lnTo>
                <a:lnTo>
                  <a:pt x="1745957" y="276136"/>
                </a:lnTo>
                <a:lnTo>
                  <a:pt x="1794471" y="289788"/>
                </a:lnTo>
                <a:lnTo>
                  <a:pt x="1842414" y="305511"/>
                </a:lnTo>
                <a:lnTo>
                  <a:pt x="1889721" y="323253"/>
                </a:lnTo>
                <a:lnTo>
                  <a:pt x="1936305" y="343014"/>
                </a:lnTo>
                <a:lnTo>
                  <a:pt x="1979726" y="363575"/>
                </a:lnTo>
                <a:lnTo>
                  <a:pt x="2021941" y="385648"/>
                </a:lnTo>
                <a:lnTo>
                  <a:pt x="2062937" y="409181"/>
                </a:lnTo>
                <a:lnTo>
                  <a:pt x="2102675" y="434136"/>
                </a:lnTo>
                <a:lnTo>
                  <a:pt x="2141169" y="460451"/>
                </a:lnTo>
                <a:lnTo>
                  <a:pt x="2178380" y="488099"/>
                </a:lnTo>
                <a:lnTo>
                  <a:pt x="2214283" y="517017"/>
                </a:lnTo>
                <a:lnTo>
                  <a:pt x="2248890" y="547154"/>
                </a:lnTo>
                <a:lnTo>
                  <a:pt x="2282152" y="578485"/>
                </a:lnTo>
                <a:lnTo>
                  <a:pt x="2314067" y="610946"/>
                </a:lnTo>
                <a:lnTo>
                  <a:pt x="2344610" y="644486"/>
                </a:lnTo>
                <a:lnTo>
                  <a:pt x="2373769" y="679081"/>
                </a:lnTo>
                <a:lnTo>
                  <a:pt x="2401532" y="714654"/>
                </a:lnTo>
                <a:lnTo>
                  <a:pt x="2427859" y="751179"/>
                </a:lnTo>
                <a:lnTo>
                  <a:pt x="2452751" y="788593"/>
                </a:lnTo>
                <a:lnTo>
                  <a:pt x="2476195" y="826858"/>
                </a:lnTo>
                <a:lnTo>
                  <a:pt x="2498153" y="865936"/>
                </a:lnTo>
                <a:lnTo>
                  <a:pt x="2518626" y="905764"/>
                </a:lnTo>
                <a:lnTo>
                  <a:pt x="2537574" y="946302"/>
                </a:lnTo>
                <a:lnTo>
                  <a:pt x="2554998" y="987501"/>
                </a:lnTo>
                <a:lnTo>
                  <a:pt x="2570886" y="1029309"/>
                </a:lnTo>
                <a:lnTo>
                  <a:pt x="2585199" y="1071702"/>
                </a:lnTo>
                <a:lnTo>
                  <a:pt x="2597924" y="1114602"/>
                </a:lnTo>
                <a:lnTo>
                  <a:pt x="2609050" y="1157973"/>
                </a:lnTo>
                <a:lnTo>
                  <a:pt x="2618562" y="1201775"/>
                </a:lnTo>
                <a:lnTo>
                  <a:pt x="2626436" y="1245958"/>
                </a:lnTo>
                <a:lnTo>
                  <a:pt x="2632659" y="1290459"/>
                </a:lnTo>
                <a:lnTo>
                  <a:pt x="2637205" y="1335265"/>
                </a:lnTo>
                <a:lnTo>
                  <a:pt x="2640063" y="1380299"/>
                </a:lnTo>
                <a:lnTo>
                  <a:pt x="2641206" y="1425511"/>
                </a:lnTo>
                <a:lnTo>
                  <a:pt x="2640622" y="1470875"/>
                </a:lnTo>
                <a:lnTo>
                  <a:pt x="2638298" y="1516341"/>
                </a:lnTo>
                <a:lnTo>
                  <a:pt x="2634208" y="1561858"/>
                </a:lnTo>
                <a:lnTo>
                  <a:pt x="2628341" y="1607362"/>
                </a:lnTo>
                <a:lnTo>
                  <a:pt x="2620683" y="1652828"/>
                </a:lnTo>
                <a:lnTo>
                  <a:pt x="2611196" y="1698205"/>
                </a:lnTo>
                <a:lnTo>
                  <a:pt x="2599880" y="1743430"/>
                </a:lnTo>
                <a:lnTo>
                  <a:pt x="2586723" y="1788477"/>
                </a:lnTo>
                <a:lnTo>
                  <a:pt x="2571686" y="1833295"/>
                </a:lnTo>
                <a:lnTo>
                  <a:pt x="2554757" y="1877822"/>
                </a:lnTo>
                <a:lnTo>
                  <a:pt x="2535923" y="1922018"/>
                </a:lnTo>
                <a:lnTo>
                  <a:pt x="2451811" y="1873453"/>
                </a:lnTo>
                <a:lnTo>
                  <a:pt x="2544254" y="2066048"/>
                </a:lnTo>
                <a:lnTo>
                  <a:pt x="2747314" y="2044065"/>
                </a:lnTo>
                <a:lnTo>
                  <a:pt x="2663164" y="1995474"/>
                </a:lnTo>
                <a:lnTo>
                  <a:pt x="2682773" y="1951024"/>
                </a:lnTo>
                <a:lnTo>
                  <a:pt x="2700731" y="1905952"/>
                </a:lnTo>
                <a:lnTo>
                  <a:pt x="2717025" y="1860321"/>
                </a:lnTo>
                <a:lnTo>
                  <a:pt x="2731655" y="1814182"/>
                </a:lnTo>
                <a:lnTo>
                  <a:pt x="2744584" y="1767573"/>
                </a:lnTo>
                <a:lnTo>
                  <a:pt x="2755836" y="1720545"/>
                </a:lnTo>
                <a:lnTo>
                  <a:pt x="2765374" y="1673136"/>
                </a:lnTo>
                <a:lnTo>
                  <a:pt x="2773210" y="1625409"/>
                </a:lnTo>
                <a:lnTo>
                  <a:pt x="2779318" y="1577390"/>
                </a:lnTo>
                <a:lnTo>
                  <a:pt x="2783687" y="1529130"/>
                </a:lnTo>
                <a:lnTo>
                  <a:pt x="2786316" y="1480693"/>
                </a:lnTo>
                <a:lnTo>
                  <a:pt x="2787180" y="1432102"/>
                </a:lnTo>
                <a:close/>
              </a:path>
            </a:pathLst>
          </a:custGeom>
          <a:solidFill>
            <a:srgbClr val="AAB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55850" y="6096346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0" dirty="0">
                <a:solidFill>
                  <a:srgbClr val="53575A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5273040"/>
            <a:ext cx="9753600" cy="753110"/>
            <a:chOff x="152400" y="5273040"/>
            <a:chExt cx="9753600" cy="753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2383" y="5273040"/>
              <a:ext cx="1237488" cy="752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8264" y="5273040"/>
              <a:ext cx="1237488" cy="752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7191" y="5273040"/>
              <a:ext cx="1234439" cy="752856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872614" y="1295400"/>
            <a:ext cx="63119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ACMM</a:t>
            </a:r>
            <a:r>
              <a:rPr b="0" spc="-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Participants</a:t>
            </a:r>
            <a:r>
              <a:rPr b="0" spc="-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Cohorts</a:t>
            </a:r>
            <a:r>
              <a:rPr b="0" spc="-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002F6D"/>
                </a:solidFill>
                <a:latin typeface="Arial"/>
                <a:cs typeface="Arial"/>
              </a:rPr>
              <a:t>1-</a:t>
            </a:r>
            <a:r>
              <a:rPr b="0" spc="-50" dirty="0">
                <a:solidFill>
                  <a:srgbClr val="002F6D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1895855"/>
            <a:ext cx="1237488" cy="7528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9343" y="2031491"/>
            <a:ext cx="93853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88925" marR="5080" indent="-276860">
              <a:lnSpc>
                <a:spcPts val="1490"/>
              </a:lnSpc>
              <a:spcBef>
                <a:spcPts val="305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Butte-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Glenn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6504" y="1895855"/>
            <a:ext cx="1234440" cy="7528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383" y="1895855"/>
            <a:ext cx="1237488" cy="7528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264" y="1895855"/>
            <a:ext cx="1237488" cy="7528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191" y="1895855"/>
            <a:ext cx="1234439" cy="7528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071" y="1895855"/>
            <a:ext cx="1237487" cy="75285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859042" y="2125979"/>
            <a:ext cx="6269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7795" algn="l"/>
                <a:tab pos="2625090" algn="l"/>
                <a:tab pos="3937000" algn="l"/>
                <a:tab pos="5367020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Cabrillo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Citrus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Clovis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Compton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Desert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952" y="1895855"/>
            <a:ext cx="1237488" cy="75285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539496" y="1937003"/>
            <a:ext cx="91948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9300"/>
              </a:lnSpc>
              <a:spcBef>
                <a:spcPts val="280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Grossmont-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Cuyamaca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2740151"/>
            <a:ext cx="1237488" cy="75285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26646" y="2970276"/>
            <a:ext cx="1024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Hartnell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6504" y="2740151"/>
            <a:ext cx="1234440" cy="75285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985839" y="2970276"/>
            <a:ext cx="7600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Kern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383" y="2740151"/>
            <a:ext cx="1237488" cy="75285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32486" y="2875788"/>
            <a:ext cx="91948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79400" marR="5080" indent="-267335">
              <a:lnSpc>
                <a:spcPts val="1490"/>
              </a:lnSpc>
              <a:spcBef>
                <a:spcPts val="305"/>
              </a:spcBef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Angeles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264" y="2740151"/>
            <a:ext cx="1237488" cy="75285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95949" y="2970276"/>
            <a:ext cx="1047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Rios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191" y="2740151"/>
            <a:ext cx="1234439" cy="75285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924663" y="2970276"/>
            <a:ext cx="843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Marin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071" y="2740151"/>
            <a:ext cx="1237487" cy="75285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210705" y="2875788"/>
            <a:ext cx="92329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8900" marR="5080" indent="-76835">
              <a:lnSpc>
                <a:spcPts val="1490"/>
              </a:lnSpc>
              <a:spcBef>
                <a:spcPts val="305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Mendocino-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Lake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952" y="2740151"/>
            <a:ext cx="1237488" cy="75285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508913" y="2970276"/>
            <a:ext cx="9823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Merced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3584447"/>
            <a:ext cx="1237488" cy="7528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6504" y="3584447"/>
            <a:ext cx="1234440" cy="75285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172808" y="4006596"/>
            <a:ext cx="386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383" y="3584447"/>
            <a:ext cx="1237488" cy="75285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264" y="3584447"/>
            <a:ext cx="1237488" cy="7528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191" y="3584447"/>
            <a:ext cx="1234439" cy="75285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071" y="3584447"/>
            <a:ext cx="1237487" cy="75285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952" y="3584447"/>
            <a:ext cx="1237488" cy="75285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4428744"/>
            <a:ext cx="1237488" cy="75285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6504" y="4428744"/>
            <a:ext cx="1234440" cy="75285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383" y="4428744"/>
            <a:ext cx="1237488" cy="75285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264" y="4428744"/>
            <a:ext cx="1237488" cy="75285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191" y="4428744"/>
            <a:ext cx="1234439" cy="75285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071" y="4428744"/>
            <a:ext cx="1237487" cy="75285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952" y="4428744"/>
            <a:ext cx="1237488" cy="752855"/>
          </a:xfrm>
          <a:prstGeom prst="rect">
            <a:avLst/>
          </a:prstGeom>
        </p:spPr>
      </p:pic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375933" y="3649148"/>
          <a:ext cx="9342753" cy="2187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482600" marR="260350" indent="-205104">
                        <a:lnSpc>
                          <a:spcPts val="1490"/>
                        </a:lnSpc>
                        <a:spcBef>
                          <a:spcPts val="865"/>
                        </a:spcBef>
                      </a:pP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MiraCosta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05435" marR="220979" indent="17780">
                        <a:lnSpc>
                          <a:spcPts val="1490"/>
                        </a:lnSpc>
                        <a:spcBef>
                          <a:spcPts val="120"/>
                        </a:spcBef>
                      </a:pP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Monterey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Peninsula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Ohlone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Palomar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0" marB="0"/>
                </a:tc>
                <a:tc>
                  <a:txBody>
                    <a:bodyPr/>
                    <a:lstStyle/>
                    <a:p>
                      <a:pPr marL="285750" marR="291465" indent="-2540">
                        <a:lnSpc>
                          <a:spcPts val="1490"/>
                        </a:lnSpc>
                        <a:spcBef>
                          <a:spcPts val="865"/>
                        </a:spcBef>
                      </a:pPr>
                      <a:r>
                        <a:rPr sz="14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Pasadena 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35255" marR="152400" indent="234315">
                        <a:lnSpc>
                          <a:spcPts val="1490"/>
                        </a:lnSpc>
                        <a:spcBef>
                          <a:spcPts val="86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Rancho 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Santiago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462915" marR="314960" indent="-215265">
                        <a:lnSpc>
                          <a:spcPts val="1490"/>
                        </a:lnSpc>
                        <a:spcBef>
                          <a:spcPts val="865"/>
                        </a:spcBef>
                      </a:pP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Redwoods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98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8890"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Diego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Santa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Barbara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Siskiyous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Joint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Southwestern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Orange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ts val="1585"/>
                        </a:lnSpc>
                        <a:spcBef>
                          <a:spcPts val="125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Ventura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9525" algn="ctr">
                        <a:lnSpc>
                          <a:spcPts val="1485"/>
                        </a:lnSpc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485"/>
                        </a:lnSpc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485"/>
                        </a:lnSpc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485"/>
                        </a:lnSpc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485"/>
                        </a:lnSpc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ts val="1485"/>
                        </a:lnSpc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49910" marR="191135" indent="-281305">
                        <a:lnSpc>
                          <a:spcPts val="149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Victor</a:t>
                      </a:r>
                      <a:r>
                        <a:rPr sz="14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0220" marR="287655" indent="-198755">
                        <a:lnSpc>
                          <a:spcPts val="1490"/>
                        </a:lnSpc>
                      </a:pP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West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Kern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West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Valley-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9055850" y="6096346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0" dirty="0">
                <a:solidFill>
                  <a:srgbClr val="53575A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47218" y="5597651"/>
            <a:ext cx="998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CCD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5044757"/>
            <a:ext cx="9753600" cy="702945"/>
            <a:chOff x="152400" y="5044757"/>
            <a:chExt cx="9753600" cy="702945"/>
          </a:xfrm>
        </p:grpSpPr>
        <p:sp>
          <p:nvSpPr>
            <p:cNvPr id="3" name="object 3"/>
            <p:cNvSpPr/>
            <p:nvPr/>
          </p:nvSpPr>
          <p:spPr>
            <a:xfrm>
              <a:off x="479946" y="5229498"/>
              <a:ext cx="9152255" cy="510540"/>
            </a:xfrm>
            <a:custGeom>
              <a:avLst/>
              <a:gdLst/>
              <a:ahLst/>
              <a:cxnLst/>
              <a:rect l="l" t="t" r="r" b="b"/>
              <a:pathLst>
                <a:path w="9152255" h="510539">
                  <a:moveTo>
                    <a:pt x="9151733" y="0"/>
                  </a:moveTo>
                  <a:lnTo>
                    <a:pt x="0" y="0"/>
                  </a:lnTo>
                  <a:lnTo>
                    <a:pt x="0" y="510299"/>
                  </a:lnTo>
                  <a:lnTo>
                    <a:pt x="9151733" y="510299"/>
                  </a:lnTo>
                  <a:lnTo>
                    <a:pt x="9151733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9946" y="5229498"/>
              <a:ext cx="9152255" cy="510540"/>
            </a:xfrm>
            <a:custGeom>
              <a:avLst/>
              <a:gdLst/>
              <a:ahLst/>
              <a:cxnLst/>
              <a:rect l="l" t="t" r="r" b="b"/>
              <a:pathLst>
                <a:path w="9152255" h="510539">
                  <a:moveTo>
                    <a:pt x="0" y="0"/>
                  </a:moveTo>
                  <a:lnTo>
                    <a:pt x="9151732" y="0"/>
                  </a:lnTo>
                  <a:lnTo>
                    <a:pt x="9151732" y="510299"/>
                  </a:lnTo>
                  <a:lnTo>
                    <a:pt x="0" y="51029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7532" y="505237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29">
                  <a:moveTo>
                    <a:pt x="6347174" y="0"/>
                  </a:moveTo>
                  <a:lnTo>
                    <a:pt x="59038" y="0"/>
                  </a:lnTo>
                  <a:lnTo>
                    <a:pt x="36058" y="4639"/>
                  </a:lnTo>
                  <a:lnTo>
                    <a:pt x="17292" y="17292"/>
                  </a:lnTo>
                  <a:lnTo>
                    <a:pt x="4639" y="36059"/>
                  </a:lnTo>
                  <a:lnTo>
                    <a:pt x="0" y="59039"/>
                  </a:lnTo>
                  <a:lnTo>
                    <a:pt x="0" y="295200"/>
                  </a:lnTo>
                  <a:lnTo>
                    <a:pt x="4639" y="318181"/>
                  </a:lnTo>
                  <a:lnTo>
                    <a:pt x="17292" y="336947"/>
                  </a:lnTo>
                  <a:lnTo>
                    <a:pt x="36058" y="349600"/>
                  </a:lnTo>
                  <a:lnTo>
                    <a:pt x="59038" y="354239"/>
                  </a:lnTo>
                  <a:lnTo>
                    <a:pt x="6347174" y="354239"/>
                  </a:lnTo>
                  <a:lnTo>
                    <a:pt x="6370154" y="349600"/>
                  </a:lnTo>
                  <a:lnTo>
                    <a:pt x="6388920" y="336947"/>
                  </a:lnTo>
                  <a:lnTo>
                    <a:pt x="6401573" y="318181"/>
                  </a:lnTo>
                  <a:lnTo>
                    <a:pt x="6406212" y="295200"/>
                  </a:lnTo>
                  <a:lnTo>
                    <a:pt x="6406212" y="59039"/>
                  </a:lnTo>
                  <a:lnTo>
                    <a:pt x="6401573" y="36059"/>
                  </a:lnTo>
                  <a:lnTo>
                    <a:pt x="6388920" y="17292"/>
                  </a:lnTo>
                  <a:lnTo>
                    <a:pt x="6370154" y="4639"/>
                  </a:lnTo>
                  <a:lnTo>
                    <a:pt x="634717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7532" y="505237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29">
                  <a:moveTo>
                    <a:pt x="0" y="59039"/>
                  </a:moveTo>
                  <a:lnTo>
                    <a:pt x="4639" y="36058"/>
                  </a:lnTo>
                  <a:lnTo>
                    <a:pt x="17292" y="17292"/>
                  </a:lnTo>
                  <a:lnTo>
                    <a:pt x="36058" y="4639"/>
                  </a:lnTo>
                  <a:lnTo>
                    <a:pt x="59038" y="0"/>
                  </a:lnTo>
                  <a:lnTo>
                    <a:pt x="6347173" y="0"/>
                  </a:lnTo>
                  <a:lnTo>
                    <a:pt x="6370154" y="4639"/>
                  </a:lnTo>
                  <a:lnTo>
                    <a:pt x="6388920" y="17292"/>
                  </a:lnTo>
                  <a:lnTo>
                    <a:pt x="6401572" y="36058"/>
                  </a:lnTo>
                  <a:lnTo>
                    <a:pt x="6406212" y="59039"/>
                  </a:lnTo>
                  <a:lnTo>
                    <a:pt x="6406212" y="295199"/>
                  </a:lnTo>
                  <a:lnTo>
                    <a:pt x="6401572" y="318180"/>
                  </a:lnTo>
                  <a:lnTo>
                    <a:pt x="6388920" y="336947"/>
                  </a:lnTo>
                  <a:lnTo>
                    <a:pt x="6370154" y="349600"/>
                  </a:lnTo>
                  <a:lnTo>
                    <a:pt x="6347173" y="354239"/>
                  </a:lnTo>
                  <a:lnTo>
                    <a:pt x="59038" y="354239"/>
                  </a:lnTo>
                  <a:lnTo>
                    <a:pt x="36058" y="349600"/>
                  </a:lnTo>
                  <a:lnTo>
                    <a:pt x="17292" y="336947"/>
                  </a:lnTo>
                  <a:lnTo>
                    <a:pt x="4639" y="318180"/>
                  </a:lnTo>
                  <a:lnTo>
                    <a:pt x="0" y="295199"/>
                  </a:lnTo>
                  <a:lnTo>
                    <a:pt x="0" y="5903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279640" y="1289303"/>
            <a:ext cx="728408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Contact</a:t>
            </a:r>
            <a:r>
              <a:rPr b="0" spc="5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2F6D"/>
                </a:solidFill>
                <a:latin typeface="Arial"/>
                <a:cs typeface="Arial"/>
              </a:rPr>
              <a:t>Us/Community</a:t>
            </a:r>
            <a:r>
              <a:rPr b="0" spc="10" dirty="0">
                <a:solidFill>
                  <a:srgbClr val="002F6D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2F6D"/>
                </a:solidFill>
                <a:latin typeface="Arial"/>
                <a:cs typeface="Arial"/>
              </a:rPr>
              <a:t>Engagement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72326" y="1846877"/>
            <a:ext cx="9167495" cy="892175"/>
            <a:chOff x="472326" y="1846877"/>
            <a:chExt cx="9167495" cy="892175"/>
          </a:xfrm>
        </p:grpSpPr>
        <p:sp>
          <p:nvSpPr>
            <p:cNvPr id="9" name="object 9"/>
            <p:cNvSpPr/>
            <p:nvPr/>
          </p:nvSpPr>
          <p:spPr>
            <a:xfrm>
              <a:off x="479946" y="2031617"/>
              <a:ext cx="9152255" cy="699770"/>
            </a:xfrm>
            <a:custGeom>
              <a:avLst/>
              <a:gdLst/>
              <a:ahLst/>
              <a:cxnLst/>
              <a:rect l="l" t="t" r="r" b="b"/>
              <a:pathLst>
                <a:path w="9152255" h="699769">
                  <a:moveTo>
                    <a:pt x="0" y="0"/>
                  </a:moveTo>
                  <a:lnTo>
                    <a:pt x="9151732" y="0"/>
                  </a:lnTo>
                  <a:lnTo>
                    <a:pt x="9151732" y="699299"/>
                  </a:lnTo>
                  <a:lnTo>
                    <a:pt x="0" y="69929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7532" y="185449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30">
                  <a:moveTo>
                    <a:pt x="6347174" y="0"/>
                  </a:moveTo>
                  <a:lnTo>
                    <a:pt x="59038" y="0"/>
                  </a:lnTo>
                  <a:lnTo>
                    <a:pt x="36058" y="4639"/>
                  </a:lnTo>
                  <a:lnTo>
                    <a:pt x="17292" y="17292"/>
                  </a:lnTo>
                  <a:lnTo>
                    <a:pt x="4639" y="36059"/>
                  </a:lnTo>
                  <a:lnTo>
                    <a:pt x="0" y="59039"/>
                  </a:lnTo>
                  <a:lnTo>
                    <a:pt x="0" y="295200"/>
                  </a:lnTo>
                  <a:lnTo>
                    <a:pt x="4639" y="318181"/>
                  </a:lnTo>
                  <a:lnTo>
                    <a:pt x="17292" y="336947"/>
                  </a:lnTo>
                  <a:lnTo>
                    <a:pt x="36058" y="349600"/>
                  </a:lnTo>
                  <a:lnTo>
                    <a:pt x="59038" y="354239"/>
                  </a:lnTo>
                  <a:lnTo>
                    <a:pt x="6347174" y="354239"/>
                  </a:lnTo>
                  <a:lnTo>
                    <a:pt x="6370154" y="349600"/>
                  </a:lnTo>
                  <a:lnTo>
                    <a:pt x="6388920" y="336947"/>
                  </a:lnTo>
                  <a:lnTo>
                    <a:pt x="6401573" y="318181"/>
                  </a:lnTo>
                  <a:lnTo>
                    <a:pt x="6406212" y="295200"/>
                  </a:lnTo>
                  <a:lnTo>
                    <a:pt x="6406212" y="59039"/>
                  </a:lnTo>
                  <a:lnTo>
                    <a:pt x="6401573" y="36059"/>
                  </a:lnTo>
                  <a:lnTo>
                    <a:pt x="6388920" y="17292"/>
                  </a:lnTo>
                  <a:lnTo>
                    <a:pt x="6370154" y="4639"/>
                  </a:lnTo>
                  <a:lnTo>
                    <a:pt x="634717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7532" y="185449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30">
                  <a:moveTo>
                    <a:pt x="0" y="59039"/>
                  </a:moveTo>
                  <a:lnTo>
                    <a:pt x="4639" y="36058"/>
                  </a:lnTo>
                  <a:lnTo>
                    <a:pt x="17292" y="17292"/>
                  </a:lnTo>
                  <a:lnTo>
                    <a:pt x="36058" y="4639"/>
                  </a:lnTo>
                  <a:lnTo>
                    <a:pt x="59038" y="0"/>
                  </a:lnTo>
                  <a:lnTo>
                    <a:pt x="6347173" y="0"/>
                  </a:lnTo>
                  <a:lnTo>
                    <a:pt x="6370154" y="4639"/>
                  </a:lnTo>
                  <a:lnTo>
                    <a:pt x="6388920" y="17292"/>
                  </a:lnTo>
                  <a:lnTo>
                    <a:pt x="6401572" y="36058"/>
                  </a:lnTo>
                  <a:lnTo>
                    <a:pt x="6406212" y="59039"/>
                  </a:lnTo>
                  <a:lnTo>
                    <a:pt x="6406212" y="295199"/>
                  </a:lnTo>
                  <a:lnTo>
                    <a:pt x="6401572" y="318180"/>
                  </a:lnTo>
                  <a:lnTo>
                    <a:pt x="6388920" y="336947"/>
                  </a:lnTo>
                  <a:lnTo>
                    <a:pt x="6370154" y="349600"/>
                  </a:lnTo>
                  <a:lnTo>
                    <a:pt x="6347173" y="354239"/>
                  </a:lnTo>
                  <a:lnTo>
                    <a:pt x="59038" y="354239"/>
                  </a:lnTo>
                  <a:lnTo>
                    <a:pt x="36058" y="349600"/>
                  </a:lnTo>
                  <a:lnTo>
                    <a:pt x="17292" y="336947"/>
                  </a:lnTo>
                  <a:lnTo>
                    <a:pt x="4639" y="318180"/>
                  </a:lnTo>
                  <a:lnTo>
                    <a:pt x="0" y="295199"/>
                  </a:lnTo>
                  <a:lnTo>
                    <a:pt x="0" y="5903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77522" y="1907540"/>
            <a:ext cx="3303270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sz="1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200"/>
              </a:spcBef>
              <a:buChar char="•"/>
              <a:tabLst>
                <a:tab pos="104139" algn="l"/>
              </a:tabLst>
            </a:pPr>
            <a:r>
              <a:rPr sz="1200" u="sng" spc="-10" dirty="0">
                <a:solidFill>
                  <a:srgbClr val="002F6D"/>
                </a:solidFill>
                <a:uFill>
                  <a:solidFill>
                    <a:srgbClr val="002F6D"/>
                  </a:solidFill>
                </a:uFill>
                <a:latin typeface="Arial"/>
                <a:cs typeface="Arial"/>
                <a:hlinkClick r:id="rId2"/>
              </a:rPr>
              <a:t>accessibility@ccctechcenter.org</a:t>
            </a:r>
            <a:r>
              <a:rPr sz="1200" u="sng" spc="-60" dirty="0">
                <a:solidFill>
                  <a:srgbClr val="002F6D"/>
                </a:solidFill>
                <a:uFill>
                  <a:solidFill>
                    <a:srgbClr val="002F6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spc="-40" dirty="0">
                <a:latin typeface="Arial"/>
                <a:cs typeface="Arial"/>
              </a:rPr>
              <a:t>(General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email)</a:t>
            </a:r>
            <a:endParaRPr sz="1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45"/>
              </a:spcBef>
              <a:buChar char="•"/>
              <a:tabLst>
                <a:tab pos="104139" algn="l"/>
              </a:tabLst>
            </a:pPr>
            <a:r>
              <a:rPr sz="1200" u="sng" spc="-20" dirty="0">
                <a:solidFill>
                  <a:srgbClr val="002F6D"/>
                </a:solidFill>
                <a:uFill>
                  <a:solidFill>
                    <a:srgbClr val="002F6D"/>
                  </a:solidFill>
                </a:uFill>
                <a:latin typeface="Arial"/>
                <a:cs typeface="Arial"/>
                <a:hlinkClick r:id="rId3"/>
              </a:rPr>
              <a:t>acmm@ccctechcenter.org</a:t>
            </a:r>
            <a:r>
              <a:rPr sz="1200" u="sng" spc="65" dirty="0">
                <a:solidFill>
                  <a:srgbClr val="002F6D"/>
                </a:solidFill>
                <a:uFill>
                  <a:solidFill>
                    <a:srgbClr val="002F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spc="-60" dirty="0">
                <a:latin typeface="Arial"/>
                <a:cs typeface="Arial"/>
              </a:rPr>
              <a:t>(ACMM-</a:t>
            </a:r>
            <a:r>
              <a:rPr sz="1200" spc="-10" dirty="0">
                <a:latin typeface="Arial"/>
                <a:cs typeface="Arial"/>
              </a:rPr>
              <a:t>specific)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326" y="2788097"/>
            <a:ext cx="9167495" cy="702945"/>
            <a:chOff x="472326" y="2788097"/>
            <a:chExt cx="9167495" cy="702945"/>
          </a:xfrm>
        </p:grpSpPr>
        <p:sp>
          <p:nvSpPr>
            <p:cNvPr id="14" name="object 14"/>
            <p:cNvSpPr/>
            <p:nvPr/>
          </p:nvSpPr>
          <p:spPr>
            <a:xfrm>
              <a:off x="479946" y="2972837"/>
              <a:ext cx="9152255" cy="510540"/>
            </a:xfrm>
            <a:custGeom>
              <a:avLst/>
              <a:gdLst/>
              <a:ahLst/>
              <a:cxnLst/>
              <a:rect l="l" t="t" r="r" b="b"/>
              <a:pathLst>
                <a:path w="9152255" h="510539">
                  <a:moveTo>
                    <a:pt x="0" y="0"/>
                  </a:moveTo>
                  <a:lnTo>
                    <a:pt x="9151732" y="0"/>
                  </a:lnTo>
                  <a:lnTo>
                    <a:pt x="9151732" y="510299"/>
                  </a:lnTo>
                  <a:lnTo>
                    <a:pt x="0" y="51029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7532" y="279571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30">
                  <a:moveTo>
                    <a:pt x="6347174" y="0"/>
                  </a:moveTo>
                  <a:lnTo>
                    <a:pt x="59038" y="0"/>
                  </a:lnTo>
                  <a:lnTo>
                    <a:pt x="36058" y="4639"/>
                  </a:lnTo>
                  <a:lnTo>
                    <a:pt x="17292" y="17292"/>
                  </a:lnTo>
                  <a:lnTo>
                    <a:pt x="4639" y="36059"/>
                  </a:lnTo>
                  <a:lnTo>
                    <a:pt x="0" y="59041"/>
                  </a:lnTo>
                  <a:lnTo>
                    <a:pt x="0" y="295200"/>
                  </a:lnTo>
                  <a:lnTo>
                    <a:pt x="4639" y="318181"/>
                  </a:lnTo>
                  <a:lnTo>
                    <a:pt x="17292" y="336947"/>
                  </a:lnTo>
                  <a:lnTo>
                    <a:pt x="36058" y="349600"/>
                  </a:lnTo>
                  <a:lnTo>
                    <a:pt x="59038" y="354239"/>
                  </a:lnTo>
                  <a:lnTo>
                    <a:pt x="6347174" y="354239"/>
                  </a:lnTo>
                  <a:lnTo>
                    <a:pt x="6370154" y="349600"/>
                  </a:lnTo>
                  <a:lnTo>
                    <a:pt x="6388920" y="336947"/>
                  </a:lnTo>
                  <a:lnTo>
                    <a:pt x="6401573" y="318181"/>
                  </a:lnTo>
                  <a:lnTo>
                    <a:pt x="6406212" y="295200"/>
                  </a:lnTo>
                  <a:lnTo>
                    <a:pt x="6406212" y="59041"/>
                  </a:lnTo>
                  <a:lnTo>
                    <a:pt x="6401573" y="36059"/>
                  </a:lnTo>
                  <a:lnTo>
                    <a:pt x="6388920" y="17292"/>
                  </a:lnTo>
                  <a:lnTo>
                    <a:pt x="6370154" y="4639"/>
                  </a:lnTo>
                  <a:lnTo>
                    <a:pt x="634717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7532" y="279571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30">
                  <a:moveTo>
                    <a:pt x="0" y="59039"/>
                  </a:moveTo>
                  <a:lnTo>
                    <a:pt x="4639" y="36058"/>
                  </a:lnTo>
                  <a:lnTo>
                    <a:pt x="17292" y="17292"/>
                  </a:lnTo>
                  <a:lnTo>
                    <a:pt x="36058" y="4639"/>
                  </a:lnTo>
                  <a:lnTo>
                    <a:pt x="59038" y="0"/>
                  </a:lnTo>
                  <a:lnTo>
                    <a:pt x="6347173" y="0"/>
                  </a:lnTo>
                  <a:lnTo>
                    <a:pt x="6370154" y="4639"/>
                  </a:lnTo>
                  <a:lnTo>
                    <a:pt x="6388920" y="17292"/>
                  </a:lnTo>
                  <a:lnTo>
                    <a:pt x="6401572" y="36058"/>
                  </a:lnTo>
                  <a:lnTo>
                    <a:pt x="6406212" y="59039"/>
                  </a:lnTo>
                  <a:lnTo>
                    <a:pt x="6406212" y="295199"/>
                  </a:lnTo>
                  <a:lnTo>
                    <a:pt x="6401572" y="318180"/>
                  </a:lnTo>
                  <a:lnTo>
                    <a:pt x="6388920" y="336947"/>
                  </a:lnTo>
                  <a:lnTo>
                    <a:pt x="6370154" y="349600"/>
                  </a:lnTo>
                  <a:lnTo>
                    <a:pt x="6347173" y="354239"/>
                  </a:lnTo>
                  <a:lnTo>
                    <a:pt x="59038" y="354239"/>
                  </a:lnTo>
                  <a:lnTo>
                    <a:pt x="36058" y="349600"/>
                  </a:lnTo>
                  <a:lnTo>
                    <a:pt x="17292" y="336947"/>
                  </a:lnTo>
                  <a:lnTo>
                    <a:pt x="4639" y="318180"/>
                  </a:lnTo>
                  <a:lnTo>
                    <a:pt x="0" y="295199"/>
                  </a:lnTo>
                  <a:lnTo>
                    <a:pt x="0" y="5903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77522" y="2849371"/>
            <a:ext cx="14122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endParaRPr sz="1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200"/>
              </a:spcBef>
              <a:buChar char="•"/>
              <a:tabLst>
                <a:tab pos="104139" algn="l"/>
              </a:tabLst>
            </a:pPr>
            <a:r>
              <a:rPr sz="1200" u="sng" spc="-10" dirty="0">
                <a:solidFill>
                  <a:srgbClr val="002F6D"/>
                </a:solidFill>
                <a:uFill>
                  <a:solidFill>
                    <a:srgbClr val="002F6D"/>
                  </a:solidFill>
                </a:uFill>
                <a:latin typeface="Arial"/>
                <a:cs typeface="Arial"/>
                <a:hlinkClick r:id="rId4"/>
              </a:rPr>
              <a:t>cccaccessibility.org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2326" y="3540318"/>
            <a:ext cx="9167495" cy="702945"/>
            <a:chOff x="472326" y="3540318"/>
            <a:chExt cx="9167495" cy="702945"/>
          </a:xfrm>
        </p:grpSpPr>
        <p:sp>
          <p:nvSpPr>
            <p:cNvPr id="19" name="object 19"/>
            <p:cNvSpPr/>
            <p:nvPr/>
          </p:nvSpPr>
          <p:spPr>
            <a:xfrm>
              <a:off x="479946" y="3725057"/>
              <a:ext cx="9152255" cy="510540"/>
            </a:xfrm>
            <a:custGeom>
              <a:avLst/>
              <a:gdLst/>
              <a:ahLst/>
              <a:cxnLst/>
              <a:rect l="l" t="t" r="r" b="b"/>
              <a:pathLst>
                <a:path w="9152255" h="510539">
                  <a:moveTo>
                    <a:pt x="0" y="0"/>
                  </a:moveTo>
                  <a:lnTo>
                    <a:pt x="9151732" y="0"/>
                  </a:lnTo>
                  <a:lnTo>
                    <a:pt x="9151732" y="510299"/>
                  </a:lnTo>
                  <a:lnTo>
                    <a:pt x="0" y="51029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7532" y="3547938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29">
                  <a:moveTo>
                    <a:pt x="6347174" y="0"/>
                  </a:moveTo>
                  <a:lnTo>
                    <a:pt x="59038" y="0"/>
                  </a:lnTo>
                  <a:lnTo>
                    <a:pt x="36058" y="4639"/>
                  </a:lnTo>
                  <a:lnTo>
                    <a:pt x="17292" y="17292"/>
                  </a:lnTo>
                  <a:lnTo>
                    <a:pt x="4639" y="36058"/>
                  </a:lnTo>
                  <a:lnTo>
                    <a:pt x="0" y="59039"/>
                  </a:lnTo>
                  <a:lnTo>
                    <a:pt x="0" y="295200"/>
                  </a:lnTo>
                  <a:lnTo>
                    <a:pt x="4639" y="318180"/>
                  </a:lnTo>
                  <a:lnTo>
                    <a:pt x="17292" y="336947"/>
                  </a:lnTo>
                  <a:lnTo>
                    <a:pt x="36058" y="349600"/>
                  </a:lnTo>
                  <a:lnTo>
                    <a:pt x="59038" y="354239"/>
                  </a:lnTo>
                  <a:lnTo>
                    <a:pt x="6347174" y="354239"/>
                  </a:lnTo>
                  <a:lnTo>
                    <a:pt x="6370154" y="349600"/>
                  </a:lnTo>
                  <a:lnTo>
                    <a:pt x="6388920" y="336947"/>
                  </a:lnTo>
                  <a:lnTo>
                    <a:pt x="6401573" y="318180"/>
                  </a:lnTo>
                  <a:lnTo>
                    <a:pt x="6406212" y="295200"/>
                  </a:lnTo>
                  <a:lnTo>
                    <a:pt x="6406212" y="59039"/>
                  </a:lnTo>
                  <a:lnTo>
                    <a:pt x="6401573" y="36058"/>
                  </a:lnTo>
                  <a:lnTo>
                    <a:pt x="6388920" y="17292"/>
                  </a:lnTo>
                  <a:lnTo>
                    <a:pt x="6370154" y="4639"/>
                  </a:lnTo>
                  <a:lnTo>
                    <a:pt x="634717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7532" y="3547938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29">
                  <a:moveTo>
                    <a:pt x="0" y="59039"/>
                  </a:moveTo>
                  <a:lnTo>
                    <a:pt x="4639" y="36058"/>
                  </a:lnTo>
                  <a:lnTo>
                    <a:pt x="17292" y="17292"/>
                  </a:lnTo>
                  <a:lnTo>
                    <a:pt x="36058" y="4639"/>
                  </a:lnTo>
                  <a:lnTo>
                    <a:pt x="59038" y="0"/>
                  </a:lnTo>
                  <a:lnTo>
                    <a:pt x="6347173" y="0"/>
                  </a:lnTo>
                  <a:lnTo>
                    <a:pt x="6370154" y="4639"/>
                  </a:lnTo>
                  <a:lnTo>
                    <a:pt x="6388920" y="17292"/>
                  </a:lnTo>
                  <a:lnTo>
                    <a:pt x="6401572" y="36058"/>
                  </a:lnTo>
                  <a:lnTo>
                    <a:pt x="6406212" y="59039"/>
                  </a:lnTo>
                  <a:lnTo>
                    <a:pt x="6406212" y="295199"/>
                  </a:lnTo>
                  <a:lnTo>
                    <a:pt x="6401572" y="318180"/>
                  </a:lnTo>
                  <a:lnTo>
                    <a:pt x="6388920" y="336947"/>
                  </a:lnTo>
                  <a:lnTo>
                    <a:pt x="6370154" y="349600"/>
                  </a:lnTo>
                  <a:lnTo>
                    <a:pt x="6347173" y="354239"/>
                  </a:lnTo>
                  <a:lnTo>
                    <a:pt x="59038" y="354239"/>
                  </a:lnTo>
                  <a:lnTo>
                    <a:pt x="36058" y="349600"/>
                  </a:lnTo>
                  <a:lnTo>
                    <a:pt x="17292" y="336947"/>
                  </a:lnTo>
                  <a:lnTo>
                    <a:pt x="4639" y="318180"/>
                  </a:lnTo>
                  <a:lnTo>
                    <a:pt x="0" y="295199"/>
                  </a:lnTo>
                  <a:lnTo>
                    <a:pt x="0" y="5903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72326" y="4292537"/>
            <a:ext cx="9167495" cy="702945"/>
            <a:chOff x="472326" y="4292537"/>
            <a:chExt cx="9167495" cy="702945"/>
          </a:xfrm>
        </p:grpSpPr>
        <p:sp>
          <p:nvSpPr>
            <p:cNvPr id="23" name="object 23"/>
            <p:cNvSpPr/>
            <p:nvPr/>
          </p:nvSpPr>
          <p:spPr>
            <a:xfrm>
              <a:off x="479946" y="4477276"/>
              <a:ext cx="9152255" cy="510540"/>
            </a:xfrm>
            <a:custGeom>
              <a:avLst/>
              <a:gdLst/>
              <a:ahLst/>
              <a:cxnLst/>
              <a:rect l="l" t="t" r="r" b="b"/>
              <a:pathLst>
                <a:path w="9152255" h="510539">
                  <a:moveTo>
                    <a:pt x="0" y="0"/>
                  </a:moveTo>
                  <a:lnTo>
                    <a:pt x="9151732" y="0"/>
                  </a:lnTo>
                  <a:lnTo>
                    <a:pt x="9151732" y="510299"/>
                  </a:lnTo>
                  <a:lnTo>
                    <a:pt x="0" y="510299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7532" y="430015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29">
                  <a:moveTo>
                    <a:pt x="6347174" y="0"/>
                  </a:moveTo>
                  <a:lnTo>
                    <a:pt x="59038" y="0"/>
                  </a:lnTo>
                  <a:lnTo>
                    <a:pt x="36058" y="4639"/>
                  </a:lnTo>
                  <a:lnTo>
                    <a:pt x="17292" y="17292"/>
                  </a:lnTo>
                  <a:lnTo>
                    <a:pt x="4639" y="36058"/>
                  </a:lnTo>
                  <a:lnTo>
                    <a:pt x="0" y="59039"/>
                  </a:lnTo>
                  <a:lnTo>
                    <a:pt x="0" y="295200"/>
                  </a:lnTo>
                  <a:lnTo>
                    <a:pt x="4639" y="318180"/>
                  </a:lnTo>
                  <a:lnTo>
                    <a:pt x="17292" y="336947"/>
                  </a:lnTo>
                  <a:lnTo>
                    <a:pt x="36058" y="349600"/>
                  </a:lnTo>
                  <a:lnTo>
                    <a:pt x="59038" y="354239"/>
                  </a:lnTo>
                  <a:lnTo>
                    <a:pt x="6347174" y="354239"/>
                  </a:lnTo>
                  <a:lnTo>
                    <a:pt x="6370154" y="349600"/>
                  </a:lnTo>
                  <a:lnTo>
                    <a:pt x="6388920" y="336947"/>
                  </a:lnTo>
                  <a:lnTo>
                    <a:pt x="6401573" y="318180"/>
                  </a:lnTo>
                  <a:lnTo>
                    <a:pt x="6406212" y="295200"/>
                  </a:lnTo>
                  <a:lnTo>
                    <a:pt x="6406212" y="59039"/>
                  </a:lnTo>
                  <a:lnTo>
                    <a:pt x="6401573" y="36058"/>
                  </a:lnTo>
                  <a:lnTo>
                    <a:pt x="6388920" y="17292"/>
                  </a:lnTo>
                  <a:lnTo>
                    <a:pt x="6370154" y="4639"/>
                  </a:lnTo>
                  <a:lnTo>
                    <a:pt x="6347174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7532" y="4300157"/>
              <a:ext cx="6406515" cy="354330"/>
            </a:xfrm>
            <a:custGeom>
              <a:avLst/>
              <a:gdLst/>
              <a:ahLst/>
              <a:cxnLst/>
              <a:rect l="l" t="t" r="r" b="b"/>
              <a:pathLst>
                <a:path w="6406515" h="354329">
                  <a:moveTo>
                    <a:pt x="0" y="59039"/>
                  </a:moveTo>
                  <a:lnTo>
                    <a:pt x="4639" y="36058"/>
                  </a:lnTo>
                  <a:lnTo>
                    <a:pt x="17292" y="17292"/>
                  </a:lnTo>
                  <a:lnTo>
                    <a:pt x="36058" y="4639"/>
                  </a:lnTo>
                  <a:lnTo>
                    <a:pt x="59038" y="0"/>
                  </a:lnTo>
                  <a:lnTo>
                    <a:pt x="6347173" y="0"/>
                  </a:lnTo>
                  <a:lnTo>
                    <a:pt x="6370154" y="4639"/>
                  </a:lnTo>
                  <a:lnTo>
                    <a:pt x="6388920" y="17292"/>
                  </a:lnTo>
                  <a:lnTo>
                    <a:pt x="6401572" y="36058"/>
                  </a:lnTo>
                  <a:lnTo>
                    <a:pt x="6406212" y="59039"/>
                  </a:lnTo>
                  <a:lnTo>
                    <a:pt x="6406212" y="295199"/>
                  </a:lnTo>
                  <a:lnTo>
                    <a:pt x="6401572" y="318180"/>
                  </a:lnTo>
                  <a:lnTo>
                    <a:pt x="6388920" y="336947"/>
                  </a:lnTo>
                  <a:lnTo>
                    <a:pt x="6370154" y="349600"/>
                  </a:lnTo>
                  <a:lnTo>
                    <a:pt x="6347173" y="354239"/>
                  </a:lnTo>
                  <a:lnTo>
                    <a:pt x="59038" y="354239"/>
                  </a:lnTo>
                  <a:lnTo>
                    <a:pt x="36058" y="349600"/>
                  </a:lnTo>
                  <a:lnTo>
                    <a:pt x="17292" y="336947"/>
                  </a:lnTo>
                  <a:lnTo>
                    <a:pt x="4639" y="318180"/>
                  </a:lnTo>
                  <a:lnTo>
                    <a:pt x="0" y="295199"/>
                  </a:lnTo>
                  <a:lnTo>
                    <a:pt x="0" y="59039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77522" y="3602228"/>
            <a:ext cx="1811020" cy="13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200"/>
              </a:spcBef>
              <a:buChar char="•"/>
              <a:tabLst>
                <a:tab pos="104139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Accessibility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Help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Desk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LinkedIn</a:t>
            </a:r>
            <a:endParaRPr sz="1200" dirty="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1180"/>
              </a:spcBef>
              <a:buChar char="•"/>
              <a:tabLst>
                <a:tab pos="104139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CCC</a:t>
            </a:r>
            <a:r>
              <a:rPr sz="12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Accessibility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Center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55850" y="6096346"/>
            <a:ext cx="1600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0" dirty="0">
                <a:solidFill>
                  <a:srgbClr val="53575A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7522" y="5104892"/>
            <a:ext cx="74726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Listservs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200" dirty="0">
                <a:latin typeface="Arial"/>
                <a:cs typeface="Arial"/>
              </a:rPr>
              <a:t>CCC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Accessibility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Center,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Alternate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Media,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CCC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Web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Accessibility, </a:t>
            </a:r>
            <a:r>
              <a:rPr sz="1200" dirty="0">
                <a:latin typeface="Arial"/>
                <a:cs typeface="Arial"/>
              </a:rPr>
              <a:t>LD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Mailing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DEAF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Mailing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C4A2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8570" y="4496308"/>
            <a:ext cx="8195945" cy="15132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7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official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professional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matters,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Senate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Colleges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(ASCCC)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committed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equity,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success.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California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Colleges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empower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statewide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dialog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take-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continued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teaching,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learning,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570" y="6048700"/>
            <a:ext cx="114363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governance.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2940" y="3861815"/>
            <a:ext cx="14363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solidFill>
                  <a:srgbClr val="FFFFFF"/>
                </a:solidFill>
                <a:latin typeface="Georgia"/>
                <a:cs typeface="Georgia"/>
              </a:rPr>
              <a:t>ASCCC</a:t>
            </a:r>
            <a:endParaRPr sz="3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1741</Words>
  <Application>Microsoft Macintosh PowerPoint</Application>
  <PresentationFormat>Custom</PresentationFormat>
  <Paragraphs>301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Courier New</vt:lpstr>
      <vt:lpstr>Georgia</vt:lpstr>
      <vt:lpstr>Times New Roman</vt:lpstr>
      <vt:lpstr>Office Theme</vt:lpstr>
      <vt:lpstr>Housekeeping and Agenda Overview</vt:lpstr>
      <vt:lpstr>Accessibility in Online Learning February 3, 2026</vt:lpstr>
      <vt:lpstr>Accessibility Center</vt:lpstr>
      <vt:lpstr>CCC Accessibility Center</vt:lpstr>
      <vt:lpstr>Other Training by CCCAC</vt:lpstr>
      <vt:lpstr>Accessibility Capability Maturity Model</vt:lpstr>
      <vt:lpstr>ACMM Participants Cohorts 1-3</vt:lpstr>
      <vt:lpstr>Contact Us/Community Engagement</vt:lpstr>
      <vt:lpstr>PowerPoint Presentation</vt:lpstr>
      <vt:lpstr>  AI and Academia 2026: Navigating the Future</vt:lpstr>
      <vt:lpstr> AI &amp; Pedagogy Brown Bag Office Hour with Online Education Committee</vt:lpstr>
      <vt:lpstr>ADA Title II Updates</vt:lpstr>
      <vt:lpstr>Agenda</vt:lpstr>
      <vt:lpstr>ADA Title II (Quick Overview)</vt:lpstr>
      <vt:lpstr>What Has NOT Changed</vt:lpstr>
      <vt:lpstr>What’s New</vt:lpstr>
      <vt:lpstr>Expanded Focus on Digital Content</vt:lpstr>
      <vt:lpstr>Focus Area #1: Third-Party Content</vt:lpstr>
      <vt:lpstr>Solution: Convert to Accessible HTML (Using AI)</vt:lpstr>
      <vt:lpstr>Focus Area #2: Mobile Access</vt:lpstr>
      <vt:lpstr>Solutions for Mobile:</vt:lpstr>
      <vt:lpstr>Focus Area #3: Audio Descriptions</vt:lpstr>
      <vt:lpstr>Solution 1: Narrate as You Teach (Best Option)</vt:lpstr>
      <vt:lpstr>Solution 2: Use AI to Draft Text Descriptions</vt:lpstr>
      <vt:lpstr>Resources and Training</vt:lpstr>
      <vt:lpstr>Thank you for attending and please complete the survey!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Title II Updates CCC (2)</dc:title>
  <dc:creator>Andrea</dc:creator>
  <cp:lastModifiedBy>Garrick Grace</cp:lastModifiedBy>
  <cp:revision>1</cp:revision>
  <dcterms:created xsi:type="dcterms:W3CDTF">2026-03-25T21:37:40Z</dcterms:created>
  <dcterms:modified xsi:type="dcterms:W3CDTF">2026-03-27T22:03:23Z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2026-03-25T00:00:00Z</vt:filetime>
  </property>
  <property fmtid="{D5CDD505-2E9C-101B-9397-08002B2CF9AE}" pid="5" name="Producer">
    <vt:lpwstr>macOS Version 15.7.3 (Build 24G419) Quartz PDFContext</vt:lpwstr>
  </property>
</Properties>
</file>